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2" r:id="rId2"/>
  </p:sldMasterIdLst>
  <p:sldIdLst>
    <p:sldId id="256" r:id="rId3"/>
    <p:sldId id="257" r:id="rId4"/>
    <p:sldId id="266" r:id="rId5"/>
    <p:sldId id="258" r:id="rId6"/>
    <p:sldId id="259" r:id="rId7"/>
    <p:sldId id="267" r:id="rId8"/>
    <p:sldId id="268" r:id="rId9"/>
    <p:sldId id="260" r:id="rId10"/>
    <p:sldId id="261" r:id="rId11"/>
    <p:sldId id="262" r:id="rId12"/>
    <p:sldId id="263" r:id="rId13"/>
    <p:sldId id="264" r:id="rId14"/>
    <p:sldId id="265"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489CBA0-0547-BFE5-68E6-38B17F1E9503}" v="103" dt="2023-03-04T22:50:30.368"/>
    <p1510:client id="{656F2605-ACFF-7028-3802-96009D665BB4}" v="2" dt="2023-03-04T12:48:22.904"/>
    <p1510:client id="{893036DF-67D8-A7B3-D024-1F67FF6AC0AB}" v="104" dt="2023-03-03T17:53:43.424"/>
    <p1510:client id="{ADE51F79-60A2-0DAD-A3F2-7E57D5CDAAEF}" v="92" dt="2023-03-04T22:46:14.280"/>
    <p1510:client id="{C443786E-B99A-4517-BBAF-E6CA4ED02418}" v="653" dt="2023-03-03T16:22:11.83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2" autoAdjust="0"/>
    <p:restoredTop sz="94660"/>
  </p:normalViewPr>
  <p:slideViewPr>
    <p:cSldViewPr snapToGrid="0">
      <p:cViewPr varScale="1">
        <p:scale>
          <a:sx n="86" d="100"/>
          <a:sy n="86" d="100"/>
        </p:scale>
        <p:origin x="96" y="8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theme" Target="theme/theme1.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presProps" Target="presProps.xml"/><Relationship Id="rId2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10" Type="http://schemas.openxmlformats.org/officeDocument/2006/relationships/slide" Target="slides/slide8.xml"/><Relationship Id="rId19"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3/4/2023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3/4/2023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3/4/2023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p:cNvSpPr>
            <a:spLocks noGrp="1"/>
          </p:cNvSpPr>
          <p:nvPr>
            <p:ph type="dt" sz="half" idx="10"/>
          </p:nvPr>
        </p:nvSpPr>
        <p:spPr/>
        <p:txBody>
          <a:bodyPr/>
          <a:lstStyle/>
          <a:p>
            <a:fld id="{C764DE79-268F-4C1A-8933-263129D2AF90}" type="datetimeFigureOut">
              <a:rPr lang="en-US" dirty="0"/>
              <a:t>3/4/2023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77971603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764DE79-268F-4C1A-8933-263129D2AF90}" type="datetimeFigureOut">
              <a:rPr lang="en-US" dirty="0"/>
              <a:t>3/4/2023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00128334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dirty="0"/>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3/4/2023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39992676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C764DE79-268F-4C1A-8933-263129D2AF90}" type="datetimeFigureOut">
              <a:rPr lang="en-US" dirty="0"/>
              <a:t>3/4/2023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90964135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dirty="0"/>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C764DE79-268F-4C1A-8933-263129D2AF90}" type="datetimeFigureOut">
              <a:rPr lang="en-US" dirty="0"/>
              <a:t>3/4/2023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3542244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C764DE79-268F-4C1A-8933-263129D2AF90}" type="datetimeFigureOut">
              <a:rPr lang="en-US" dirty="0"/>
              <a:t>3/4/2023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71476620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3/4/2023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25261861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dirty="0"/>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3/4/2023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679964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3/4/2023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dirty="0"/>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3/4/2023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18920553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764DE79-268F-4C1A-8933-263129D2AF90}" type="datetimeFigureOut">
              <a:rPr lang="en-US" dirty="0"/>
              <a:t>3/4/2023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98453498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dirty="0"/>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764DE79-268F-4C1A-8933-263129D2AF90}" type="datetimeFigureOut">
              <a:rPr lang="en-US" dirty="0"/>
              <a:t>3/4/2023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41647205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3/4/2023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46CE7D5-CF57-46EF-B807-FDD0502418D4}" type="datetimeFigureOut">
              <a:rPr lang="en-US" smtClean="0"/>
              <a:t>3/4/2023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46CE7D5-CF57-46EF-B807-FDD0502418D4}" type="datetimeFigureOut">
              <a:rPr lang="en-US" smtClean="0"/>
              <a:t>3/4/2023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46CE7D5-CF57-46EF-B807-FDD0502418D4}" type="datetimeFigureOut">
              <a:rPr lang="en-US" smtClean="0"/>
              <a:t>3/4/2023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3/4/2023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3/4/2023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3/4/2023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3/4/2023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3/4/2023</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dirty="0"/>
          </a:p>
        </p:txBody>
      </p:sp>
    </p:spTree>
    <p:extLst>
      <p:ext uri="{BB962C8B-B14F-4D97-AF65-F5344CB8AC3E}">
        <p14:creationId xmlns:p14="http://schemas.microsoft.com/office/powerpoint/2010/main" val="3069505432"/>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A picture containing outdoor, snow, sky, mountain&#10;&#10;Description automatically generated">
            <a:extLst>
              <a:ext uri="{FF2B5EF4-FFF2-40B4-BE49-F238E27FC236}">
                <a16:creationId xmlns:a16="http://schemas.microsoft.com/office/drawing/2014/main" id="{F7E4FC1D-4989-B95F-794C-744BFC8A012D}"/>
              </a:ext>
            </a:extLst>
          </p:cNvPr>
          <p:cNvPicPr>
            <a:picLocks noChangeAspect="1"/>
          </p:cNvPicPr>
          <p:nvPr/>
        </p:nvPicPr>
        <p:blipFill rotWithShape="1">
          <a:blip r:embed="rId2"/>
          <a:srcRect l="13711" t="9091" r="9587"/>
          <a:stretch/>
        </p:blipFill>
        <p:spPr>
          <a:xfrm>
            <a:off x="3523488" y="10"/>
            <a:ext cx="8668512" cy="6857990"/>
          </a:xfrm>
          <a:prstGeom prst="rect">
            <a:avLst/>
          </a:prstGeom>
        </p:spPr>
      </p:pic>
      <p:sp>
        <p:nvSpPr>
          <p:cNvPr id="11" name="Rectangle 10">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756601"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p:nvPr>
        </p:nvSpPr>
        <p:spPr>
          <a:xfrm>
            <a:off x="967166" y="1780881"/>
            <a:ext cx="3016768" cy="777024"/>
          </a:xfrm>
        </p:spPr>
        <p:txBody>
          <a:bodyPr anchor="b">
            <a:normAutofit/>
          </a:bodyPr>
          <a:lstStyle/>
          <a:p>
            <a:pPr algn="l"/>
            <a:r>
              <a:rPr lang="en-US" sz="4800" dirty="0">
                <a:cs typeface="Calibri Light"/>
              </a:rPr>
              <a:t>Team Bravo</a:t>
            </a:r>
            <a:endParaRPr lang="en-US" sz="4800" dirty="0"/>
          </a:p>
        </p:txBody>
      </p:sp>
      <p:sp>
        <p:nvSpPr>
          <p:cNvPr id="3" name="Subtitle 2"/>
          <p:cNvSpPr>
            <a:spLocks noGrp="1"/>
          </p:cNvSpPr>
          <p:nvPr>
            <p:ph type="subTitle" idx="1"/>
          </p:nvPr>
        </p:nvSpPr>
        <p:spPr>
          <a:xfrm>
            <a:off x="581462" y="4825885"/>
            <a:ext cx="4023359" cy="1208141"/>
          </a:xfrm>
        </p:spPr>
        <p:txBody>
          <a:bodyPr vert="horz" lIns="91440" tIns="45720" rIns="91440" bIns="45720" rtlCol="0" anchor="t">
            <a:normAutofit/>
          </a:bodyPr>
          <a:lstStyle/>
          <a:p>
            <a:r>
              <a:rPr lang="en-US" sz="2000" dirty="0">
                <a:ea typeface="+mn-lt"/>
                <a:cs typeface="+mn-lt"/>
              </a:rPr>
              <a:t>Donovan Butcher, Tabark </a:t>
            </a:r>
            <a:r>
              <a:rPr lang="en-US" sz="2000" dirty="0" err="1">
                <a:ea typeface="+mn-lt"/>
                <a:cs typeface="+mn-lt"/>
              </a:rPr>
              <a:t>Kambal</a:t>
            </a:r>
            <a:r>
              <a:rPr lang="en-US" sz="2000" dirty="0">
                <a:ea typeface="+mn-lt"/>
                <a:cs typeface="+mn-lt"/>
              </a:rPr>
              <a:t>, Rachel Nelson, and Alex Vaccaro</a:t>
            </a:r>
            <a:endParaRPr lang="en-US" dirty="0"/>
          </a:p>
        </p:txBody>
      </p:sp>
      <p:sp>
        <p:nvSpPr>
          <p:cNvPr id="13" name="Rectangle 12">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5" name="Rectangle 14">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572EC832-9A70-492C-866D-2F7C919B12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7BE05F7-194A-2D39-CFAC-002CC6D17533}"/>
              </a:ext>
            </a:extLst>
          </p:cNvPr>
          <p:cNvSpPr>
            <a:spLocks noGrp="1"/>
          </p:cNvSpPr>
          <p:nvPr>
            <p:ph type="title"/>
          </p:nvPr>
        </p:nvSpPr>
        <p:spPr>
          <a:xfrm>
            <a:off x="5570594" y="207025"/>
            <a:ext cx="5899381" cy="679756"/>
          </a:xfrm>
        </p:spPr>
        <p:txBody>
          <a:bodyPr vert="horz" lIns="91440" tIns="45720" rIns="91440" bIns="45720" rtlCol="0" anchor="b">
            <a:normAutofit/>
          </a:bodyPr>
          <a:lstStyle/>
          <a:p>
            <a:pPr algn="ctr"/>
            <a:r>
              <a:rPr lang="en-US" sz="3200" b="1" dirty="0"/>
              <a:t>Report Two Continued</a:t>
            </a:r>
            <a:endParaRPr lang="en-US" sz="3200" b="1" dirty="0">
              <a:cs typeface="Calibri Light"/>
            </a:endParaRPr>
          </a:p>
        </p:txBody>
      </p:sp>
      <p:sp>
        <p:nvSpPr>
          <p:cNvPr id="15" name="Rectangle 14">
            <a:extLst>
              <a:ext uri="{FF2B5EF4-FFF2-40B4-BE49-F238E27FC236}">
                <a16:creationId xmlns:a16="http://schemas.microsoft.com/office/drawing/2014/main" id="{77D859EF-0C2A-487B-A0C6-A8276E48DD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6038"/>
            <a:ext cx="5040655" cy="6043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3276E0C7-D588-440B-8F4A-876392DB71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43658" y="3396997"/>
            <a:ext cx="6858002" cy="64008"/>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EDB19A81-C621-40A1-87E0-015F982C48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214110"/>
            <a:ext cx="5040655" cy="6043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08C88EF9-EB79-4273-9666-FEC4E6F7CE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36071" y="3396995"/>
            <a:ext cx="6858002" cy="64008"/>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a:extLst>
              <a:ext uri="{FF2B5EF4-FFF2-40B4-BE49-F238E27FC236}">
                <a16:creationId xmlns:a16="http://schemas.microsoft.com/office/drawing/2014/main" id="{9CE3776C-1755-4C5E-F310-76457FF5D8A3}"/>
              </a:ext>
            </a:extLst>
          </p:cNvPr>
          <p:cNvPicPr>
            <a:picLocks noChangeAspect="1"/>
          </p:cNvPicPr>
          <p:nvPr/>
        </p:nvPicPr>
        <p:blipFill>
          <a:blip r:embed="rId2"/>
          <a:stretch>
            <a:fillRect/>
          </a:stretch>
        </p:blipFill>
        <p:spPr>
          <a:xfrm>
            <a:off x="5163442" y="1435458"/>
            <a:ext cx="6723065" cy="1163530"/>
          </a:xfrm>
          <a:prstGeom prst="rect">
            <a:avLst/>
          </a:prstGeom>
        </p:spPr>
      </p:pic>
      <p:pic>
        <p:nvPicPr>
          <p:cNvPr id="5" name="Picture 8" descr="A picture containing text&#10;&#10;Description automatically generated">
            <a:extLst>
              <a:ext uri="{FF2B5EF4-FFF2-40B4-BE49-F238E27FC236}">
                <a16:creationId xmlns:a16="http://schemas.microsoft.com/office/drawing/2014/main" id="{3D921837-C75B-EDAF-DF8E-E2F021BB36E0}"/>
              </a:ext>
            </a:extLst>
          </p:cNvPr>
          <p:cNvPicPr>
            <a:picLocks noChangeAspect="1"/>
          </p:cNvPicPr>
          <p:nvPr/>
        </p:nvPicPr>
        <p:blipFill>
          <a:blip r:embed="rId3"/>
          <a:stretch>
            <a:fillRect/>
          </a:stretch>
        </p:blipFill>
        <p:spPr>
          <a:xfrm>
            <a:off x="5162643" y="3423542"/>
            <a:ext cx="6721201" cy="1217816"/>
          </a:xfrm>
          <a:prstGeom prst="rect">
            <a:avLst/>
          </a:prstGeom>
        </p:spPr>
      </p:pic>
      <p:sp>
        <p:nvSpPr>
          <p:cNvPr id="3" name="Content Placeholder 2">
            <a:extLst>
              <a:ext uri="{FF2B5EF4-FFF2-40B4-BE49-F238E27FC236}">
                <a16:creationId xmlns:a16="http://schemas.microsoft.com/office/drawing/2014/main" id="{D108BD3B-FFA1-C862-59D7-3C9DA1CFFA02}"/>
              </a:ext>
            </a:extLst>
          </p:cNvPr>
          <p:cNvSpPr>
            <a:spLocks noGrp="1"/>
          </p:cNvSpPr>
          <p:nvPr>
            <p:ph idx="1"/>
          </p:nvPr>
        </p:nvSpPr>
        <p:spPr>
          <a:xfrm>
            <a:off x="687427" y="2315693"/>
            <a:ext cx="3527117" cy="2019288"/>
          </a:xfrm>
        </p:spPr>
        <p:txBody>
          <a:bodyPr vert="horz" lIns="91440" tIns="45720" rIns="91440" bIns="45720" rtlCol="0" anchor="t">
            <a:normAutofit/>
          </a:bodyPr>
          <a:lstStyle/>
          <a:p>
            <a:pPr algn="ctr">
              <a:buNone/>
            </a:pPr>
            <a:r>
              <a:rPr lang="en-US" sz="1800" b="1" dirty="0">
                <a:ea typeface="+mn-lt"/>
                <a:cs typeface="+mn-lt"/>
              </a:rPr>
              <a:t>Asian Treks </a:t>
            </a:r>
            <a:endParaRPr lang="en-US" sz="1800" b="1">
              <a:ea typeface="+mn-lt"/>
              <a:cs typeface="+mn-lt"/>
            </a:endParaRPr>
          </a:p>
          <a:p>
            <a:pPr marL="0" indent="0" algn="ctr">
              <a:buNone/>
            </a:pPr>
            <a:r>
              <a:rPr lang="en-US" sz="1600" dirty="0">
                <a:ea typeface="+mn-lt"/>
                <a:cs typeface="+mn-lt"/>
              </a:rPr>
              <a:t>Report two collects the data from Outland Adventure’s trek bookings. The treks in Asia have not shown a downward trend in the past three years.</a:t>
            </a:r>
            <a:endParaRPr lang="en-US">
              <a:ea typeface="+mn-lt"/>
              <a:cs typeface="+mn-lt"/>
            </a:endParaRPr>
          </a:p>
        </p:txBody>
      </p:sp>
    </p:spTree>
    <p:extLst>
      <p:ext uri="{BB962C8B-B14F-4D97-AF65-F5344CB8AC3E}">
        <p14:creationId xmlns:p14="http://schemas.microsoft.com/office/powerpoint/2010/main" val="32305064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572EC832-9A70-492C-866D-2F7C919B12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7BE05F7-194A-2D39-CFAC-002CC6D17533}"/>
              </a:ext>
            </a:extLst>
          </p:cNvPr>
          <p:cNvSpPr>
            <a:spLocks noGrp="1"/>
          </p:cNvSpPr>
          <p:nvPr>
            <p:ph type="title"/>
          </p:nvPr>
        </p:nvSpPr>
        <p:spPr>
          <a:xfrm>
            <a:off x="5886896" y="178270"/>
            <a:ext cx="5295532" cy="737265"/>
          </a:xfrm>
        </p:spPr>
        <p:txBody>
          <a:bodyPr vert="horz" lIns="91440" tIns="45720" rIns="91440" bIns="45720" rtlCol="0" anchor="b">
            <a:normAutofit/>
          </a:bodyPr>
          <a:lstStyle/>
          <a:p>
            <a:pPr algn="ctr"/>
            <a:r>
              <a:rPr lang="en-US" sz="3200" b="1" dirty="0"/>
              <a:t>Report Two Continued</a:t>
            </a:r>
            <a:endParaRPr lang="en-US" sz="3200" b="1" dirty="0">
              <a:cs typeface="Calibri Light"/>
            </a:endParaRPr>
          </a:p>
        </p:txBody>
      </p:sp>
      <p:sp>
        <p:nvSpPr>
          <p:cNvPr id="3" name="Content Placeholder 2">
            <a:extLst>
              <a:ext uri="{FF2B5EF4-FFF2-40B4-BE49-F238E27FC236}">
                <a16:creationId xmlns:a16="http://schemas.microsoft.com/office/drawing/2014/main" id="{D108BD3B-FFA1-C862-59D7-3C9DA1CFFA02}"/>
              </a:ext>
            </a:extLst>
          </p:cNvPr>
          <p:cNvSpPr>
            <a:spLocks noGrp="1"/>
          </p:cNvSpPr>
          <p:nvPr>
            <p:ph idx="1"/>
          </p:nvPr>
        </p:nvSpPr>
        <p:spPr>
          <a:xfrm>
            <a:off x="754179" y="2257979"/>
            <a:ext cx="3527117" cy="2019288"/>
          </a:xfrm>
        </p:spPr>
        <p:txBody>
          <a:bodyPr vert="horz" lIns="91440" tIns="45720" rIns="91440" bIns="45720" rtlCol="0" anchor="t">
            <a:normAutofit/>
          </a:bodyPr>
          <a:lstStyle/>
          <a:p>
            <a:pPr marL="0" indent="0" algn="ctr">
              <a:buNone/>
            </a:pPr>
            <a:r>
              <a:rPr lang="en-US" sz="1800" b="1" dirty="0">
                <a:ea typeface="+mn-lt"/>
                <a:cs typeface="+mn-lt"/>
              </a:rPr>
              <a:t>Southern European Treks</a:t>
            </a:r>
          </a:p>
          <a:p>
            <a:pPr marL="0" indent="0" algn="ctr">
              <a:buNone/>
            </a:pPr>
            <a:r>
              <a:rPr lang="en-US" sz="1600" dirty="0">
                <a:ea typeface="+mn-lt"/>
                <a:cs typeface="+mn-lt"/>
              </a:rPr>
              <a:t>Report two collects the data from Outland Adventure’s trek bookings. The report displays a downward trend in trips  Mt. Fiato in South Europe.</a:t>
            </a:r>
            <a:endParaRPr lang="en-US" dirty="0"/>
          </a:p>
        </p:txBody>
      </p:sp>
      <p:sp>
        <p:nvSpPr>
          <p:cNvPr id="15" name="Rectangle 14">
            <a:extLst>
              <a:ext uri="{FF2B5EF4-FFF2-40B4-BE49-F238E27FC236}">
                <a16:creationId xmlns:a16="http://schemas.microsoft.com/office/drawing/2014/main" id="{77D859EF-0C2A-487B-A0C6-A8276E48DD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6038"/>
            <a:ext cx="5040655" cy="6043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3276E0C7-D588-440B-8F4A-876392DB71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43658" y="3396997"/>
            <a:ext cx="6858002" cy="64008"/>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EDB19A81-C621-40A1-87E0-015F982C48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214110"/>
            <a:ext cx="5040655" cy="6043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08C88EF9-EB79-4273-9666-FEC4E6F7CE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36071" y="3396995"/>
            <a:ext cx="6858002" cy="64008"/>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a:extLst>
              <a:ext uri="{FF2B5EF4-FFF2-40B4-BE49-F238E27FC236}">
                <a16:creationId xmlns:a16="http://schemas.microsoft.com/office/drawing/2014/main" id="{0C9D42F3-B2BD-580E-DC98-1EA68403C2EB}"/>
              </a:ext>
            </a:extLst>
          </p:cNvPr>
          <p:cNvPicPr>
            <a:picLocks noChangeAspect="1"/>
          </p:cNvPicPr>
          <p:nvPr/>
        </p:nvPicPr>
        <p:blipFill>
          <a:blip r:embed="rId2"/>
          <a:stretch>
            <a:fillRect/>
          </a:stretch>
        </p:blipFill>
        <p:spPr>
          <a:xfrm>
            <a:off x="5401202" y="1208305"/>
            <a:ext cx="6281360" cy="1047000"/>
          </a:xfrm>
          <a:prstGeom prst="rect">
            <a:avLst/>
          </a:prstGeom>
        </p:spPr>
      </p:pic>
      <p:pic>
        <p:nvPicPr>
          <p:cNvPr id="5" name="Picture 8" descr="A picture containing diagram&#10;&#10;Description automatically generated">
            <a:extLst>
              <a:ext uri="{FF2B5EF4-FFF2-40B4-BE49-F238E27FC236}">
                <a16:creationId xmlns:a16="http://schemas.microsoft.com/office/drawing/2014/main" id="{6D8816DE-6134-2238-7787-7F8B21CB8BF7}"/>
              </a:ext>
            </a:extLst>
          </p:cNvPr>
          <p:cNvPicPr>
            <a:picLocks noChangeAspect="1"/>
          </p:cNvPicPr>
          <p:nvPr/>
        </p:nvPicPr>
        <p:blipFill>
          <a:blip r:embed="rId3"/>
          <a:stretch>
            <a:fillRect/>
          </a:stretch>
        </p:blipFill>
        <p:spPr>
          <a:xfrm>
            <a:off x="5415578" y="2762423"/>
            <a:ext cx="6280029" cy="1075425"/>
          </a:xfrm>
          <a:prstGeom prst="rect">
            <a:avLst/>
          </a:prstGeom>
        </p:spPr>
      </p:pic>
      <p:pic>
        <p:nvPicPr>
          <p:cNvPr id="9" name="Picture 9" descr="A picture containing diagram&#10;&#10;Description automatically generated">
            <a:extLst>
              <a:ext uri="{FF2B5EF4-FFF2-40B4-BE49-F238E27FC236}">
                <a16:creationId xmlns:a16="http://schemas.microsoft.com/office/drawing/2014/main" id="{D5442B5A-A721-6572-46AB-E84C68221746}"/>
              </a:ext>
            </a:extLst>
          </p:cNvPr>
          <p:cNvPicPr>
            <a:picLocks noChangeAspect="1"/>
          </p:cNvPicPr>
          <p:nvPr/>
        </p:nvPicPr>
        <p:blipFill>
          <a:blip r:embed="rId4"/>
          <a:stretch>
            <a:fillRect/>
          </a:stretch>
        </p:blipFill>
        <p:spPr>
          <a:xfrm>
            <a:off x="5401999" y="4329705"/>
            <a:ext cx="6294407" cy="1117193"/>
          </a:xfrm>
          <a:prstGeom prst="rect">
            <a:avLst/>
          </a:prstGeom>
        </p:spPr>
      </p:pic>
    </p:spTree>
    <p:extLst>
      <p:ext uri="{BB962C8B-B14F-4D97-AF65-F5344CB8AC3E}">
        <p14:creationId xmlns:p14="http://schemas.microsoft.com/office/powerpoint/2010/main" val="12504724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8">
            <a:extLst>
              <a:ext uri="{FF2B5EF4-FFF2-40B4-BE49-F238E27FC236}">
                <a16:creationId xmlns:a16="http://schemas.microsoft.com/office/drawing/2014/main" id="{92468898-5A6E-4D55-85EC-308E785EE0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2DB2CA9-4E39-E286-9E77-5EAE781E7EE7}"/>
              </a:ext>
            </a:extLst>
          </p:cNvPr>
          <p:cNvSpPr>
            <a:spLocks noGrp="1"/>
          </p:cNvSpPr>
          <p:nvPr>
            <p:ph type="title"/>
          </p:nvPr>
        </p:nvSpPr>
        <p:spPr>
          <a:xfrm>
            <a:off x="2025655" y="612763"/>
            <a:ext cx="3035061" cy="1106424"/>
          </a:xfrm>
        </p:spPr>
        <p:txBody>
          <a:bodyPr>
            <a:normAutofit/>
          </a:bodyPr>
          <a:lstStyle/>
          <a:p>
            <a:r>
              <a:rPr lang="en-US" sz="3600">
                <a:cs typeface="Calibri Light"/>
              </a:rPr>
              <a:t>Report Three</a:t>
            </a:r>
            <a:br>
              <a:rPr lang="en-US" sz="3600">
                <a:cs typeface="Calibri Light"/>
              </a:rPr>
            </a:br>
            <a:endParaRPr lang="en-US" sz="3600">
              <a:cs typeface="Calibri Light"/>
            </a:endParaRPr>
          </a:p>
        </p:txBody>
      </p:sp>
      <p:sp>
        <p:nvSpPr>
          <p:cNvPr id="15" name="Rectangle 10">
            <a:extLst>
              <a:ext uri="{FF2B5EF4-FFF2-40B4-BE49-F238E27FC236}">
                <a16:creationId xmlns:a16="http://schemas.microsoft.com/office/drawing/2014/main" id="{3E23A947-2D45-4208-AE2B-64948C87A3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8458"/>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4" name="Picture 4" descr="Graphical user interface, text&#10;&#10;Description automatically generated">
            <a:extLst>
              <a:ext uri="{FF2B5EF4-FFF2-40B4-BE49-F238E27FC236}">
                <a16:creationId xmlns:a16="http://schemas.microsoft.com/office/drawing/2014/main" id="{396F8DD8-3114-B315-B5C1-52704DD36799}"/>
              </a:ext>
            </a:extLst>
          </p:cNvPr>
          <p:cNvPicPr>
            <a:picLocks noChangeAspect="1"/>
          </p:cNvPicPr>
          <p:nvPr/>
        </p:nvPicPr>
        <p:blipFill>
          <a:blip r:embed="rId2"/>
          <a:stretch>
            <a:fillRect/>
          </a:stretch>
        </p:blipFill>
        <p:spPr>
          <a:xfrm>
            <a:off x="429768" y="3011446"/>
            <a:ext cx="6702552" cy="1932388"/>
          </a:xfrm>
          <a:prstGeom prst="rect">
            <a:avLst/>
          </a:prstGeom>
        </p:spPr>
      </p:pic>
      <p:sp useBgFill="1">
        <p:nvSpPr>
          <p:cNvPr id="13" name="Rectangle 12">
            <a:extLst>
              <a:ext uri="{FF2B5EF4-FFF2-40B4-BE49-F238E27FC236}">
                <a16:creationId xmlns:a16="http://schemas.microsoft.com/office/drawing/2014/main" id="{E5BBB0F9-6A59-4D02-A9C7-A2D6516684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43801" y="1721922"/>
            <a:ext cx="4218432" cy="4520560"/>
          </a:xfrm>
          <a:prstGeom prst="rect">
            <a:avLst/>
          </a:prstGeom>
          <a:ln w="9525">
            <a:solidFill>
              <a:srgbClr val="DEDEDE"/>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CDC16114-15E9-1A99-BD49-62BB7F2C3968}"/>
              </a:ext>
            </a:extLst>
          </p:cNvPr>
          <p:cNvSpPr>
            <a:spLocks noGrp="1"/>
          </p:cNvSpPr>
          <p:nvPr>
            <p:ph idx="1"/>
          </p:nvPr>
        </p:nvSpPr>
        <p:spPr>
          <a:xfrm>
            <a:off x="8010639" y="2567164"/>
            <a:ext cx="3455097" cy="2823541"/>
          </a:xfrm>
        </p:spPr>
        <p:txBody>
          <a:bodyPr vert="horz" lIns="91440" tIns="45720" rIns="91440" bIns="45720" rtlCol="0" anchor="ctr">
            <a:normAutofit/>
          </a:bodyPr>
          <a:lstStyle/>
          <a:p>
            <a:r>
              <a:rPr lang="en-US" sz="1800" dirty="0">
                <a:ea typeface="+mn-lt"/>
                <a:cs typeface="+mn-lt"/>
              </a:rPr>
              <a:t>Are there inventory items that are over five years old? </a:t>
            </a:r>
            <a:endParaRPr lang="en-US" sz="1800" dirty="0">
              <a:cs typeface="Calibri" panose="020F0502020204030204"/>
            </a:endParaRPr>
          </a:p>
          <a:p>
            <a:r>
              <a:rPr lang="en-US" sz="1800" dirty="0">
                <a:ea typeface="+mn-lt"/>
                <a:cs typeface="+mn-lt"/>
              </a:rPr>
              <a:t>The equipment id, type of equipment, and the date purchased are shown to determine which equipment needs to be replaced.</a:t>
            </a:r>
          </a:p>
          <a:p>
            <a:endParaRPr lang="en-US" sz="1800">
              <a:cs typeface="Calibri"/>
            </a:endParaRPr>
          </a:p>
          <a:p>
            <a:endParaRPr lang="en-US" sz="1800">
              <a:cs typeface="Calibri"/>
            </a:endParaRPr>
          </a:p>
        </p:txBody>
      </p:sp>
    </p:spTree>
    <p:extLst>
      <p:ext uri="{BB962C8B-B14F-4D97-AF65-F5344CB8AC3E}">
        <p14:creationId xmlns:p14="http://schemas.microsoft.com/office/powerpoint/2010/main" val="31132513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5" name="Rectangle 19">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A picture containing outdoor, snow, sky, mountain&#10;&#10;Description automatically generated">
            <a:extLst>
              <a:ext uri="{FF2B5EF4-FFF2-40B4-BE49-F238E27FC236}">
                <a16:creationId xmlns:a16="http://schemas.microsoft.com/office/drawing/2014/main" id="{F7E4FC1D-4989-B95F-794C-744BFC8A012D}"/>
              </a:ext>
            </a:extLst>
          </p:cNvPr>
          <p:cNvPicPr>
            <a:picLocks noChangeAspect="1"/>
          </p:cNvPicPr>
          <p:nvPr/>
        </p:nvPicPr>
        <p:blipFill rotWithShape="1">
          <a:blip r:embed="rId2">
            <a:alphaModFix amt="50000"/>
          </a:blip>
          <a:srcRect t="12411" b="3320"/>
          <a:stretch/>
        </p:blipFill>
        <p:spPr>
          <a:xfrm>
            <a:off x="20" y="1"/>
            <a:ext cx="12191980" cy="6857999"/>
          </a:xfrm>
          <a:prstGeom prst="rect">
            <a:avLst/>
          </a:prstGeom>
        </p:spPr>
      </p:pic>
      <p:sp>
        <p:nvSpPr>
          <p:cNvPr id="2" name="Title 1"/>
          <p:cNvSpPr>
            <a:spLocks noGrp="1"/>
          </p:cNvSpPr>
          <p:nvPr>
            <p:ph type="ctrTitle"/>
          </p:nvPr>
        </p:nvSpPr>
        <p:spPr>
          <a:xfrm>
            <a:off x="1524000" y="1122362"/>
            <a:ext cx="9144000" cy="2900518"/>
          </a:xfrm>
        </p:spPr>
        <p:txBody>
          <a:bodyPr>
            <a:normAutofit/>
          </a:bodyPr>
          <a:lstStyle/>
          <a:p>
            <a:r>
              <a:rPr lang="en-US">
                <a:solidFill>
                  <a:srgbClr val="FFFFFF"/>
                </a:solidFill>
                <a:cs typeface="Calibri Light" panose="020F0302020204030204"/>
              </a:rPr>
              <a:t>Thank you, </a:t>
            </a:r>
            <a:br>
              <a:rPr lang="en-US">
                <a:solidFill>
                  <a:srgbClr val="FFFFFF"/>
                </a:solidFill>
                <a:cs typeface="Calibri Light" panose="020F0302020204030204"/>
              </a:rPr>
            </a:br>
            <a:br>
              <a:rPr lang="en-US">
                <a:solidFill>
                  <a:srgbClr val="FFFFFF"/>
                </a:solidFill>
                <a:cs typeface="Calibri Light" panose="020F0302020204030204"/>
              </a:rPr>
            </a:br>
            <a:r>
              <a:rPr lang="en-US">
                <a:solidFill>
                  <a:srgbClr val="FFFFFF"/>
                </a:solidFill>
                <a:cs typeface="Calibri Light" panose="020F0302020204030204"/>
              </a:rPr>
              <a:t>Team Bravo</a:t>
            </a:r>
          </a:p>
        </p:txBody>
      </p:sp>
      <p:sp>
        <p:nvSpPr>
          <p:cNvPr id="3" name="Subtitle 2"/>
          <p:cNvSpPr>
            <a:spLocks noGrp="1"/>
          </p:cNvSpPr>
          <p:nvPr>
            <p:ph type="subTitle" idx="1"/>
          </p:nvPr>
        </p:nvSpPr>
        <p:spPr>
          <a:xfrm>
            <a:off x="1524000" y="4159404"/>
            <a:ext cx="9144000" cy="1098395"/>
          </a:xfrm>
        </p:spPr>
        <p:txBody>
          <a:bodyPr vert="horz" lIns="91440" tIns="45720" rIns="91440" bIns="45720" rtlCol="0" anchor="t">
            <a:normAutofit/>
          </a:bodyPr>
          <a:lstStyle/>
          <a:p>
            <a:r>
              <a:rPr lang="en-US" dirty="0">
                <a:solidFill>
                  <a:srgbClr val="FFFFFF"/>
                </a:solidFill>
                <a:cs typeface="Calibri"/>
              </a:rPr>
              <a:t>Donovan Butcher, Tabark Kambal, Rachel Nelson, and Alex Vaccaro</a:t>
            </a:r>
          </a:p>
        </p:txBody>
      </p:sp>
    </p:spTree>
    <p:extLst>
      <p:ext uri="{BB962C8B-B14F-4D97-AF65-F5344CB8AC3E}">
        <p14:creationId xmlns:p14="http://schemas.microsoft.com/office/powerpoint/2010/main" val="237318753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400"/>
                                        <p:tgtEl>
                                          <p:spTgt spid="3">
                                            <p:txEl>
                                              <p:pRg st="0" end="0"/>
                                            </p:txEl>
                                          </p:spTgt>
                                        </p:tgtEl>
                                      </p:cBhvr>
                                    </p:animEffect>
                                  </p:childTnLst>
                                </p:cTn>
                              </p:par>
                              <p:par>
                                <p:cTn id="8" presetID="10" presetClass="entr" presetSubtype="0" fill="hold" grpId="0" nodeType="withEffect">
                                  <p:stCondLst>
                                    <p:cond delay="1000"/>
                                  </p:stCondLst>
                                  <p:iterate type="lt">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A picture containing sky, outdoor, mountain, snow&#10;&#10;Description automatically generated">
            <a:extLst>
              <a:ext uri="{FF2B5EF4-FFF2-40B4-BE49-F238E27FC236}">
                <a16:creationId xmlns:a16="http://schemas.microsoft.com/office/drawing/2014/main" id="{3013F68F-67AF-E5E9-0F5A-BB85766EB4A9}"/>
              </a:ext>
            </a:extLst>
          </p:cNvPr>
          <p:cNvPicPr>
            <a:picLocks noGrp="1" noChangeAspect="1"/>
          </p:cNvPicPr>
          <p:nvPr>
            <p:ph idx="1"/>
          </p:nvPr>
        </p:nvPicPr>
        <p:blipFill rotWithShape="1">
          <a:blip r:embed="rId2">
            <a:alphaModFix amt="35000"/>
          </a:blip>
          <a:srcRect t="32488" b="747"/>
          <a:stretch/>
        </p:blipFill>
        <p:spPr>
          <a:xfrm>
            <a:off x="20" y="10"/>
            <a:ext cx="12191980" cy="6857990"/>
          </a:xfrm>
          <a:prstGeom prst="rect">
            <a:avLst/>
          </a:prstGeom>
        </p:spPr>
      </p:pic>
      <p:sp>
        <p:nvSpPr>
          <p:cNvPr id="2" name="Title 1">
            <a:extLst>
              <a:ext uri="{FF2B5EF4-FFF2-40B4-BE49-F238E27FC236}">
                <a16:creationId xmlns:a16="http://schemas.microsoft.com/office/drawing/2014/main" id="{88D85CE2-1F1A-96AF-6959-87518309FC95}"/>
              </a:ext>
            </a:extLst>
          </p:cNvPr>
          <p:cNvSpPr>
            <a:spLocks noGrp="1"/>
          </p:cNvSpPr>
          <p:nvPr>
            <p:ph type="title"/>
          </p:nvPr>
        </p:nvSpPr>
        <p:spPr>
          <a:xfrm>
            <a:off x="838201" y="1065862"/>
            <a:ext cx="3313164" cy="4726276"/>
          </a:xfrm>
        </p:spPr>
        <p:txBody>
          <a:bodyPr vert="horz" lIns="91440" tIns="45720" rIns="91440" bIns="45720" rtlCol="0" anchor="ctr">
            <a:normAutofit/>
          </a:bodyPr>
          <a:lstStyle/>
          <a:p>
            <a:pPr algn="r"/>
            <a:r>
              <a:rPr lang="en-US" sz="4000">
                <a:solidFill>
                  <a:srgbClr val="FFFFFF"/>
                </a:solidFill>
              </a:rPr>
              <a:t>Introductions</a:t>
            </a:r>
          </a:p>
        </p:txBody>
      </p:sp>
      <p:cxnSp>
        <p:nvCxnSpPr>
          <p:cNvPr id="20" name="Straight Connector 19">
            <a:extLst>
              <a:ext uri="{FF2B5EF4-FFF2-40B4-BE49-F238E27FC236}">
                <a16:creationId xmlns:a16="http://schemas.microsoft.com/office/drawing/2014/main" id="{67182200-4859-4C8D-BCBB-55B245C28B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372"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21FC8DB6-BE1E-BD53-242F-1A3F0F4B8CAA}"/>
              </a:ext>
            </a:extLst>
          </p:cNvPr>
          <p:cNvSpPr txBox="1"/>
          <p:nvPr/>
        </p:nvSpPr>
        <p:spPr>
          <a:xfrm>
            <a:off x="5155379" y="1065862"/>
            <a:ext cx="5744685" cy="4726276"/>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indent="-228600">
              <a:lnSpc>
                <a:spcPct val="90000"/>
              </a:lnSpc>
              <a:spcAft>
                <a:spcPts val="600"/>
              </a:spcAft>
              <a:buFont typeface="Arial" panose="020B0604020202020204" pitchFamily="34" charset="0"/>
              <a:buChar char="•"/>
            </a:pPr>
            <a:r>
              <a:rPr lang="en-US" sz="1600" dirty="0">
                <a:solidFill>
                  <a:srgbClr val="FFFFFF"/>
                </a:solidFill>
              </a:rPr>
              <a:t>Welcome to our SQL database report. Our group comprises Donovan Butcher, Tabark </a:t>
            </a:r>
            <a:r>
              <a:rPr lang="en-US" sz="1600" dirty="0" err="1">
                <a:solidFill>
                  <a:srgbClr val="FFFFFF"/>
                </a:solidFill>
              </a:rPr>
              <a:t>Kambal</a:t>
            </a:r>
            <a:r>
              <a:rPr lang="en-US" sz="1600" dirty="0">
                <a:solidFill>
                  <a:srgbClr val="FFFFFF"/>
                </a:solidFill>
              </a:rPr>
              <a:t>, Rachel Nelson and Alex Vaccaro. We chose a case study on Outland Adventures and used our knowledge of creating and managing SQL databases. We hope our database reports effectively show our knowledge and skills and look forward to sharing them with you. </a:t>
            </a:r>
          </a:p>
          <a:p>
            <a:pPr indent="-228600">
              <a:lnSpc>
                <a:spcPct val="90000"/>
              </a:lnSpc>
              <a:spcAft>
                <a:spcPts val="600"/>
              </a:spcAft>
              <a:buFont typeface="Arial" panose="020B0604020202020204" pitchFamily="34" charset="0"/>
              <a:buChar char="•"/>
            </a:pPr>
            <a:endParaRPr lang="en-US" sz="1600">
              <a:solidFill>
                <a:srgbClr val="FFFFFF"/>
              </a:solidFill>
            </a:endParaRPr>
          </a:p>
          <a:p>
            <a:pPr indent="-228600">
              <a:lnSpc>
                <a:spcPct val="90000"/>
              </a:lnSpc>
              <a:spcAft>
                <a:spcPts val="600"/>
              </a:spcAft>
              <a:buFont typeface="Arial" panose="020B0604020202020204" pitchFamily="34" charset="0"/>
              <a:buChar char="•"/>
            </a:pPr>
            <a:r>
              <a:rPr lang="en-US" sz="1600" dirty="0">
                <a:solidFill>
                  <a:srgbClr val="FFFFFF"/>
                </a:solidFill>
              </a:rPr>
              <a:t>Donovan lives in Thornville, Ohio and is a negotiations specialist. In his free time, Donovan enjoys spending time with family, hunting and fishing.</a:t>
            </a:r>
            <a:endParaRPr lang="en-US" sz="1600" dirty="0">
              <a:solidFill>
                <a:srgbClr val="FFFFFF"/>
              </a:solidFill>
              <a:ea typeface="Calibri" panose="020F0502020204030204"/>
              <a:cs typeface="Calibri"/>
            </a:endParaRPr>
          </a:p>
          <a:p>
            <a:pPr indent="-228600">
              <a:lnSpc>
                <a:spcPct val="90000"/>
              </a:lnSpc>
              <a:spcAft>
                <a:spcPts val="600"/>
              </a:spcAft>
              <a:buFont typeface="Arial" panose="020B0604020202020204" pitchFamily="34" charset="0"/>
              <a:buChar char="•"/>
            </a:pPr>
            <a:endParaRPr lang="en-US" sz="1600">
              <a:solidFill>
                <a:srgbClr val="FFFFFF"/>
              </a:solidFill>
            </a:endParaRPr>
          </a:p>
          <a:p>
            <a:pPr indent="-228600">
              <a:lnSpc>
                <a:spcPct val="90000"/>
              </a:lnSpc>
              <a:spcAft>
                <a:spcPts val="600"/>
              </a:spcAft>
              <a:buFont typeface="Arial" panose="020B0604020202020204" pitchFamily="34" charset="0"/>
              <a:buChar char="•"/>
            </a:pPr>
            <a:endParaRPr lang="en-US" sz="1600">
              <a:solidFill>
                <a:srgbClr val="FFFFFF"/>
              </a:solidFill>
            </a:endParaRPr>
          </a:p>
          <a:p>
            <a:pPr indent="-228600">
              <a:lnSpc>
                <a:spcPct val="90000"/>
              </a:lnSpc>
              <a:spcAft>
                <a:spcPts val="600"/>
              </a:spcAft>
              <a:buFont typeface="Arial" panose="020B0604020202020204" pitchFamily="34" charset="0"/>
              <a:buChar char="•"/>
            </a:pPr>
            <a:r>
              <a:rPr lang="en-US" sz="1600" dirty="0">
                <a:solidFill>
                  <a:srgbClr val="FFFFFF"/>
                </a:solidFill>
              </a:rPr>
              <a:t>Tabark</a:t>
            </a:r>
            <a:endParaRPr lang="en-US" sz="1600" dirty="0">
              <a:solidFill>
                <a:srgbClr val="FFFFFF"/>
              </a:solidFill>
              <a:cs typeface="Calibri"/>
            </a:endParaRPr>
          </a:p>
          <a:p>
            <a:pPr indent="-228600">
              <a:lnSpc>
                <a:spcPct val="90000"/>
              </a:lnSpc>
              <a:spcAft>
                <a:spcPts val="600"/>
              </a:spcAft>
              <a:buFont typeface="Arial" panose="020B0604020202020204" pitchFamily="34" charset="0"/>
              <a:buChar char="•"/>
            </a:pPr>
            <a:endParaRPr lang="en-US" sz="1600">
              <a:solidFill>
                <a:srgbClr val="FFFFFF"/>
              </a:solidFill>
            </a:endParaRPr>
          </a:p>
          <a:p>
            <a:pPr indent="-228600">
              <a:lnSpc>
                <a:spcPct val="90000"/>
              </a:lnSpc>
              <a:spcAft>
                <a:spcPts val="600"/>
              </a:spcAft>
              <a:buFont typeface="Arial" panose="020B0604020202020204" pitchFamily="34" charset="0"/>
              <a:buChar char="•"/>
            </a:pPr>
            <a:endParaRPr lang="en-US" sz="1600">
              <a:solidFill>
                <a:srgbClr val="FFFFFF"/>
              </a:solidFill>
            </a:endParaRPr>
          </a:p>
          <a:p>
            <a:pPr indent="-228600">
              <a:lnSpc>
                <a:spcPct val="90000"/>
              </a:lnSpc>
              <a:spcAft>
                <a:spcPts val="600"/>
              </a:spcAft>
              <a:buFont typeface="Arial" panose="020B0604020202020204" pitchFamily="34" charset="0"/>
              <a:buChar char="•"/>
            </a:pPr>
            <a:r>
              <a:rPr lang="en-US" sz="1600" dirty="0">
                <a:ea typeface="+mn-lt"/>
                <a:cs typeface="+mn-lt"/>
              </a:rPr>
              <a:t>Rachel Nelson lives in Phoenix, Arizona, and is working as a pharmacy technician. Rachel enjoys taking her dog traveling, hiking, and spending time with friends and family.</a:t>
            </a:r>
          </a:p>
        </p:txBody>
      </p:sp>
    </p:spTree>
    <p:extLst>
      <p:ext uri="{BB962C8B-B14F-4D97-AF65-F5344CB8AC3E}">
        <p14:creationId xmlns:p14="http://schemas.microsoft.com/office/powerpoint/2010/main" val="707272747"/>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7620124" y="-1131858"/>
            <a:ext cx="3885143" cy="2469237"/>
          </a:xfrm>
        </p:spPr>
        <p:txBody>
          <a:bodyPr anchor="b">
            <a:normAutofit/>
          </a:bodyPr>
          <a:lstStyle/>
          <a:p>
            <a:pPr algn="l"/>
            <a:r>
              <a:rPr lang="en-US" b="1" dirty="0">
                <a:latin typeface="Calibri"/>
                <a:cs typeface="Calibri Light"/>
              </a:rPr>
              <a:t>Mission</a:t>
            </a:r>
            <a:endParaRPr lang="en-US" dirty="0"/>
          </a:p>
        </p:txBody>
      </p:sp>
      <p:sp>
        <p:nvSpPr>
          <p:cNvPr id="3" name="Subtitle 2"/>
          <p:cNvSpPr>
            <a:spLocks noGrp="1"/>
          </p:cNvSpPr>
          <p:nvPr>
            <p:ph type="subTitle" idx="1"/>
          </p:nvPr>
        </p:nvSpPr>
        <p:spPr>
          <a:xfrm>
            <a:off x="7077747" y="2502407"/>
            <a:ext cx="5185425" cy="4427217"/>
          </a:xfrm>
        </p:spPr>
        <p:txBody>
          <a:bodyPr vert="horz" lIns="91440" tIns="45720" rIns="91440" bIns="45720" rtlCol="0" anchor="t">
            <a:noAutofit/>
          </a:bodyPr>
          <a:lstStyle/>
          <a:p>
            <a:pPr algn="l"/>
            <a:r>
              <a:rPr lang="en-US" dirty="0">
                <a:ea typeface="+mn-lt"/>
                <a:cs typeface="+mn-lt"/>
              </a:rPr>
              <a:t>We, the Bravo team are a software development group working together to assist Blythe </a:t>
            </a:r>
            <a:r>
              <a:rPr lang="en-US" dirty="0" err="1">
                <a:ea typeface="+mn-lt"/>
                <a:cs typeface="+mn-lt"/>
              </a:rPr>
              <a:t>Timmerson</a:t>
            </a:r>
            <a:r>
              <a:rPr lang="en-US" dirty="0">
                <a:ea typeface="+mn-lt"/>
                <a:cs typeface="+mn-lt"/>
              </a:rPr>
              <a:t> and Jim Ford improve different aspects of their business. Our goal is to optimize the organization of their ecommerce website, by creating reports, that will allow them to confidently make the best business decisions. </a:t>
            </a:r>
            <a:br>
              <a:rPr lang="en-US" sz="2800" dirty="0">
                <a:ea typeface="+mn-lt"/>
                <a:cs typeface="+mn-lt"/>
              </a:rPr>
            </a:br>
            <a:endParaRPr lang="en-US" sz="2800" dirty="0">
              <a:ea typeface="+mn-lt"/>
              <a:cs typeface="+mn-lt"/>
            </a:endParaRPr>
          </a:p>
          <a:p>
            <a:pPr marL="285750" indent="-285750" algn="l">
              <a:buFont typeface="Wingdings,Sans-Serif"/>
              <a:buChar char="Ø"/>
            </a:pPr>
            <a:endParaRPr lang="en-US" sz="2800" dirty="0">
              <a:ea typeface="+mn-lt"/>
              <a:cs typeface="+mn-lt"/>
            </a:endParaRPr>
          </a:p>
          <a:p>
            <a:pPr algn="l"/>
            <a:endParaRPr lang="en-US" sz="2800" dirty="0">
              <a:cs typeface="Calibri"/>
            </a:endParaRPr>
          </a:p>
          <a:p>
            <a:pPr marL="342900" indent="-342900" algn="l">
              <a:buChar char="•"/>
            </a:pPr>
            <a:endParaRPr lang="en-US" sz="500" b="1">
              <a:cs typeface="Calibri"/>
            </a:endParaRPr>
          </a:p>
        </p:txBody>
      </p:sp>
      <p:sp>
        <p:nvSpPr>
          <p:cNvPr id="11" name="Freeform: Shape 10">
            <a:extLst>
              <a:ext uri="{FF2B5EF4-FFF2-40B4-BE49-F238E27FC236}">
                <a16:creationId xmlns:a16="http://schemas.microsoft.com/office/drawing/2014/main" id="{E49CC64F-7275-4E33-961B-0C5CDC4398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 y="0"/>
            <a:ext cx="7188051" cy="6858000"/>
          </a:xfrm>
          <a:custGeom>
            <a:avLst/>
            <a:gdLst>
              <a:gd name="connsiteX0" fmla="*/ 7188051 w 7188051"/>
              <a:gd name="connsiteY0" fmla="*/ 6858000 h 6858000"/>
              <a:gd name="connsiteX1" fmla="*/ 108694 w 7188051"/>
              <a:gd name="connsiteY1" fmla="*/ 6858000 h 6858000"/>
              <a:gd name="connsiteX2" fmla="*/ 79127 w 7188051"/>
              <a:gd name="connsiteY2" fmla="*/ 6681235 h 6858000"/>
              <a:gd name="connsiteX3" fmla="*/ 0 w 7188051"/>
              <a:gd name="connsiteY3" fmla="*/ 5565888 h 6858000"/>
              <a:gd name="connsiteX4" fmla="*/ 2190696 w 7188051"/>
              <a:gd name="connsiteY4" fmla="*/ 145339 h 6858000"/>
              <a:gd name="connsiteX5" fmla="*/ 2339431 w 7188051"/>
              <a:gd name="connsiteY5" fmla="*/ 0 h 6858000"/>
              <a:gd name="connsiteX6" fmla="*/ 7188051 w 718805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8051" h="6858000">
                <a:moveTo>
                  <a:pt x="7188051"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7188051"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Picture 6" descr="A picture containing tree, outdoor, grass, sky&#10;&#10;Description automatically generated">
            <a:extLst>
              <a:ext uri="{FF2B5EF4-FFF2-40B4-BE49-F238E27FC236}">
                <a16:creationId xmlns:a16="http://schemas.microsoft.com/office/drawing/2014/main" id="{02030ED9-22E3-9B98-8C77-0283EAC6A51B}"/>
              </a:ext>
            </a:extLst>
          </p:cNvPr>
          <p:cNvPicPr>
            <a:picLocks noChangeAspect="1"/>
          </p:cNvPicPr>
          <p:nvPr/>
        </p:nvPicPr>
        <p:blipFill rotWithShape="1">
          <a:blip r:embed="rId2"/>
          <a:srcRect l="17973" r="17973"/>
          <a:stretch/>
        </p:blipFill>
        <p:spPr>
          <a:xfrm>
            <a:off x="1" y="10"/>
            <a:ext cx="7028495"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sp>
        <p:nvSpPr>
          <p:cNvPr id="5" name="TextBox 4">
            <a:extLst>
              <a:ext uri="{FF2B5EF4-FFF2-40B4-BE49-F238E27FC236}">
                <a16:creationId xmlns:a16="http://schemas.microsoft.com/office/drawing/2014/main" id="{033ECDE1-851C-28A3-3E04-BF8CF15F56C5}"/>
              </a:ext>
            </a:extLst>
          </p:cNvPr>
          <p:cNvSpPr txBox="1"/>
          <p:nvPr/>
        </p:nvSpPr>
        <p:spPr>
          <a:xfrm>
            <a:off x="-1136316" y="534736"/>
            <a:ext cx="2743200" cy="45720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Tree>
    <p:extLst>
      <p:ext uri="{BB962C8B-B14F-4D97-AF65-F5344CB8AC3E}">
        <p14:creationId xmlns:p14="http://schemas.microsoft.com/office/powerpoint/2010/main" val="2686423660"/>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4" descr="A picture containing mountain, outdoor, snow, nature&#10;&#10;Description automatically generated">
            <a:extLst>
              <a:ext uri="{FF2B5EF4-FFF2-40B4-BE49-F238E27FC236}">
                <a16:creationId xmlns:a16="http://schemas.microsoft.com/office/drawing/2014/main" id="{C96719EC-98C8-E8E4-5AEC-1CCE033727F9}"/>
              </a:ext>
            </a:extLst>
          </p:cNvPr>
          <p:cNvPicPr>
            <a:picLocks noChangeAspect="1"/>
          </p:cNvPicPr>
          <p:nvPr/>
        </p:nvPicPr>
        <p:blipFill rotWithShape="1">
          <a:blip r:embed="rId2"/>
          <a:srcRect l="15156" r="18177"/>
          <a:stretch/>
        </p:blipFill>
        <p:spPr>
          <a:xfrm>
            <a:off x="20" y="10"/>
            <a:ext cx="12191980" cy="6857990"/>
          </a:xfrm>
          <a:prstGeom prst="rect">
            <a:avLst/>
          </a:prstGeom>
        </p:spPr>
      </p:pic>
      <p:sp>
        <p:nvSpPr>
          <p:cNvPr id="19" name="Rectangle 8">
            <a:extLst>
              <a:ext uri="{FF2B5EF4-FFF2-40B4-BE49-F238E27FC236}">
                <a16:creationId xmlns:a16="http://schemas.microsoft.com/office/drawing/2014/main" id="{86C7B4A1-154A-4DF0-AC46-F88D75A2E0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6"/>
            <a:ext cx="7197772" cy="5896743"/>
          </a:xfrm>
          <a:prstGeom prst="rect">
            <a:avLst/>
          </a:prstGeom>
          <a:solidFill>
            <a:schemeClr val="bg1">
              <a:alpha val="90000"/>
            </a:schemeClr>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375044C-A87A-DD25-E846-BF018CC09FFA}"/>
              </a:ext>
            </a:extLst>
          </p:cNvPr>
          <p:cNvSpPr>
            <a:spLocks noGrp="1"/>
          </p:cNvSpPr>
          <p:nvPr>
            <p:ph type="title"/>
          </p:nvPr>
        </p:nvSpPr>
        <p:spPr>
          <a:xfrm>
            <a:off x="594804" y="640263"/>
            <a:ext cx="6619811" cy="1344975"/>
          </a:xfrm>
        </p:spPr>
        <p:txBody>
          <a:bodyPr>
            <a:normAutofit/>
          </a:bodyPr>
          <a:lstStyle/>
          <a:p>
            <a:r>
              <a:rPr lang="en-US" sz="4000">
                <a:cs typeface="Calibri Light"/>
              </a:rPr>
              <a:t>Brief Description of Case Study</a:t>
            </a:r>
            <a:endParaRPr lang="en-US" sz="4000"/>
          </a:p>
        </p:txBody>
      </p:sp>
      <p:sp>
        <p:nvSpPr>
          <p:cNvPr id="3" name="Content Placeholder 2">
            <a:extLst>
              <a:ext uri="{FF2B5EF4-FFF2-40B4-BE49-F238E27FC236}">
                <a16:creationId xmlns:a16="http://schemas.microsoft.com/office/drawing/2014/main" id="{FABAA2A1-5EA8-BA06-E4CA-9D78B889DA9B}"/>
              </a:ext>
            </a:extLst>
          </p:cNvPr>
          <p:cNvSpPr>
            <a:spLocks noGrp="1"/>
          </p:cNvSpPr>
          <p:nvPr>
            <p:ph idx="1"/>
          </p:nvPr>
        </p:nvSpPr>
        <p:spPr>
          <a:xfrm>
            <a:off x="594109" y="2121763"/>
            <a:ext cx="6620505" cy="3773010"/>
          </a:xfrm>
        </p:spPr>
        <p:txBody>
          <a:bodyPr vert="horz" lIns="91440" tIns="45720" rIns="91440" bIns="45720" rtlCol="0" anchor="t">
            <a:normAutofit/>
          </a:bodyPr>
          <a:lstStyle/>
          <a:p>
            <a:r>
              <a:rPr lang="en-US" sz="1900" dirty="0">
                <a:ea typeface="+mn-lt"/>
                <a:cs typeface="+mn-lt"/>
              </a:rPr>
              <a:t>Outland Adventures is a tour company that takes its customers on camping and hiking trips worldwide.  The company owners would like to look closer at their last few years of data to ensure they spend their time and energy most profitably. </a:t>
            </a:r>
            <a:endParaRPr lang="en-US" sz="1900" dirty="0">
              <a:cs typeface="Calibri" panose="020F0502020204030204"/>
            </a:endParaRPr>
          </a:p>
          <a:p>
            <a:r>
              <a:rPr lang="en-US" sz="1900" dirty="0">
                <a:ea typeface="+mn-lt"/>
                <a:cs typeface="+mn-lt"/>
              </a:rPr>
              <a:t>The company provides rental equipment for a daily rate and new equipment for customers to purchase. </a:t>
            </a:r>
            <a:endParaRPr lang="en-US" sz="1900" dirty="0"/>
          </a:p>
          <a:p>
            <a:r>
              <a:rPr lang="en-US" sz="1900" dirty="0">
                <a:ea typeface="+mn-lt"/>
                <a:cs typeface="+mn-lt"/>
              </a:rPr>
              <a:t>They would like to analyze the number of equipment sales to determine if that portion of their business is worth retaining. Another aspect of their business is whether destinations have had a downward booking trend. Finally, the company would like to update its equipment rentals and replace any over five years old.</a:t>
            </a:r>
          </a:p>
        </p:txBody>
      </p:sp>
    </p:spTree>
    <p:extLst>
      <p:ext uri="{BB962C8B-B14F-4D97-AF65-F5344CB8AC3E}">
        <p14:creationId xmlns:p14="http://schemas.microsoft.com/office/powerpoint/2010/main" val="27692789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066957-B4B0-1199-5D0E-C807782303DC}"/>
              </a:ext>
            </a:extLst>
          </p:cNvPr>
          <p:cNvSpPr>
            <a:spLocks noGrp="1"/>
          </p:cNvSpPr>
          <p:nvPr>
            <p:ph type="title"/>
          </p:nvPr>
        </p:nvSpPr>
        <p:spPr>
          <a:xfrm>
            <a:off x="2286940" y="319312"/>
            <a:ext cx="8003822" cy="932688"/>
          </a:xfrm>
        </p:spPr>
        <p:txBody>
          <a:bodyPr vert="horz" lIns="91440" tIns="45720" rIns="91440" bIns="45720" rtlCol="0" anchor="b">
            <a:normAutofit/>
          </a:bodyPr>
          <a:lstStyle/>
          <a:p>
            <a:r>
              <a:rPr lang="en-US" sz="5400" kern="1200">
                <a:solidFill>
                  <a:schemeClr val="tx1"/>
                </a:solidFill>
                <a:latin typeface="+mj-lt"/>
                <a:ea typeface="+mj-ea"/>
                <a:cs typeface="+mj-cs"/>
              </a:rPr>
              <a:t>Entity Relationship Diagram</a:t>
            </a:r>
          </a:p>
        </p:txBody>
      </p:sp>
      <p:pic>
        <p:nvPicPr>
          <p:cNvPr id="4" name="Picture 4" descr="Diagram&#10;&#10;Description automatically generated">
            <a:extLst>
              <a:ext uri="{FF2B5EF4-FFF2-40B4-BE49-F238E27FC236}">
                <a16:creationId xmlns:a16="http://schemas.microsoft.com/office/drawing/2014/main" id="{A610D9F7-3AD4-EFB9-E1A3-964F28151B7A}"/>
              </a:ext>
            </a:extLst>
          </p:cNvPr>
          <p:cNvPicPr>
            <a:picLocks noChangeAspect="1"/>
          </p:cNvPicPr>
          <p:nvPr/>
        </p:nvPicPr>
        <p:blipFill>
          <a:blip r:embed="rId2"/>
          <a:stretch>
            <a:fillRect/>
          </a:stretch>
        </p:blipFill>
        <p:spPr>
          <a:xfrm>
            <a:off x="1457000" y="1130024"/>
            <a:ext cx="9278000" cy="5607264"/>
          </a:xfrm>
          <a:prstGeom prst="rect">
            <a:avLst/>
          </a:prstGeom>
        </p:spPr>
      </p:pic>
    </p:spTree>
    <p:extLst>
      <p:ext uri="{BB962C8B-B14F-4D97-AF65-F5344CB8AC3E}">
        <p14:creationId xmlns:p14="http://schemas.microsoft.com/office/powerpoint/2010/main" val="4055374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7" name="Rectangle 66">
            <a:extLst>
              <a:ext uri="{FF2B5EF4-FFF2-40B4-BE49-F238E27FC236}">
                <a16:creationId xmlns:a16="http://schemas.microsoft.com/office/drawing/2014/main" id="{C232B152-3720-4D3B-97ED-45CE5483F1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Freeform: Shape 68">
            <a:extLst>
              <a:ext uri="{FF2B5EF4-FFF2-40B4-BE49-F238E27FC236}">
                <a16:creationId xmlns:a16="http://schemas.microsoft.com/office/drawing/2014/main" id="{11BAB570-FF10-4E96-8A3F-FA9804702B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4693698" cy="6858000"/>
          </a:xfrm>
          <a:custGeom>
            <a:avLst/>
            <a:gdLst>
              <a:gd name="connsiteX0" fmla="*/ 0 w 4693698"/>
              <a:gd name="connsiteY0" fmla="*/ 0 h 6858000"/>
              <a:gd name="connsiteX1" fmla="*/ 420914 w 4693698"/>
              <a:gd name="connsiteY1" fmla="*/ 0 h 6858000"/>
              <a:gd name="connsiteX2" fmla="*/ 1582057 w 4693698"/>
              <a:gd name="connsiteY2" fmla="*/ 0 h 6858000"/>
              <a:gd name="connsiteX3" fmla="*/ 4503903 w 4693698"/>
              <a:gd name="connsiteY3" fmla="*/ 0 h 6858000"/>
              <a:gd name="connsiteX4" fmla="*/ 4508943 w 4693698"/>
              <a:gd name="connsiteY4" fmla="*/ 66675 h 6858000"/>
              <a:gd name="connsiteX5" fmla="*/ 4517340 w 4693698"/>
              <a:gd name="connsiteY5" fmla="*/ 122237 h 6858000"/>
              <a:gd name="connsiteX6" fmla="*/ 4527418 w 4693698"/>
              <a:gd name="connsiteY6" fmla="*/ 174625 h 6858000"/>
              <a:gd name="connsiteX7" fmla="*/ 4544214 w 4693698"/>
              <a:gd name="connsiteY7" fmla="*/ 217487 h 6858000"/>
              <a:gd name="connsiteX8" fmla="*/ 4561010 w 4693698"/>
              <a:gd name="connsiteY8" fmla="*/ 260350 h 6858000"/>
              <a:gd name="connsiteX9" fmla="*/ 4581165 w 4693698"/>
              <a:gd name="connsiteY9" fmla="*/ 296862 h 6858000"/>
              <a:gd name="connsiteX10" fmla="*/ 4601320 w 4693698"/>
              <a:gd name="connsiteY10" fmla="*/ 334962 h 6858000"/>
              <a:gd name="connsiteX11" fmla="*/ 4619796 w 4693698"/>
              <a:gd name="connsiteY11" fmla="*/ 369887 h 6858000"/>
              <a:gd name="connsiteX12" fmla="*/ 4638271 w 4693698"/>
              <a:gd name="connsiteY12" fmla="*/ 409575 h 6858000"/>
              <a:gd name="connsiteX13" fmla="*/ 4655067 w 4693698"/>
              <a:gd name="connsiteY13" fmla="*/ 450850 h 6858000"/>
              <a:gd name="connsiteX14" fmla="*/ 4670184 w 4693698"/>
              <a:gd name="connsiteY14" fmla="*/ 496887 h 6858000"/>
              <a:gd name="connsiteX15" fmla="*/ 4681941 w 4693698"/>
              <a:gd name="connsiteY15" fmla="*/ 546100 h 6858000"/>
              <a:gd name="connsiteX16" fmla="*/ 4690339 w 4693698"/>
              <a:gd name="connsiteY16" fmla="*/ 606425 h 6858000"/>
              <a:gd name="connsiteX17" fmla="*/ 4693698 w 4693698"/>
              <a:gd name="connsiteY17" fmla="*/ 673100 h 6858000"/>
              <a:gd name="connsiteX18" fmla="*/ 4690339 w 4693698"/>
              <a:gd name="connsiteY18" fmla="*/ 744537 h 6858000"/>
              <a:gd name="connsiteX19" fmla="*/ 4681941 w 4693698"/>
              <a:gd name="connsiteY19" fmla="*/ 801687 h 6858000"/>
              <a:gd name="connsiteX20" fmla="*/ 4670184 w 4693698"/>
              <a:gd name="connsiteY20" fmla="*/ 854075 h 6858000"/>
              <a:gd name="connsiteX21" fmla="*/ 4655067 w 4693698"/>
              <a:gd name="connsiteY21" fmla="*/ 901700 h 6858000"/>
              <a:gd name="connsiteX22" fmla="*/ 4638271 w 4693698"/>
              <a:gd name="connsiteY22" fmla="*/ 942975 h 6858000"/>
              <a:gd name="connsiteX23" fmla="*/ 4618116 w 4693698"/>
              <a:gd name="connsiteY23" fmla="*/ 981075 h 6858000"/>
              <a:gd name="connsiteX24" fmla="*/ 4597961 w 4693698"/>
              <a:gd name="connsiteY24" fmla="*/ 1017587 h 6858000"/>
              <a:gd name="connsiteX25" fmla="*/ 4577806 w 4693698"/>
              <a:gd name="connsiteY25" fmla="*/ 1055687 h 6858000"/>
              <a:gd name="connsiteX26" fmla="*/ 4559330 w 4693698"/>
              <a:gd name="connsiteY26" fmla="*/ 1095375 h 6858000"/>
              <a:gd name="connsiteX27" fmla="*/ 4540854 w 4693698"/>
              <a:gd name="connsiteY27" fmla="*/ 1136650 h 6858000"/>
              <a:gd name="connsiteX28" fmla="*/ 4525739 w 4693698"/>
              <a:gd name="connsiteY28" fmla="*/ 1182687 h 6858000"/>
              <a:gd name="connsiteX29" fmla="*/ 4515661 w 4693698"/>
              <a:gd name="connsiteY29" fmla="*/ 1235075 h 6858000"/>
              <a:gd name="connsiteX30" fmla="*/ 4505583 w 4693698"/>
              <a:gd name="connsiteY30" fmla="*/ 1295400 h 6858000"/>
              <a:gd name="connsiteX31" fmla="*/ 4503903 w 4693698"/>
              <a:gd name="connsiteY31" fmla="*/ 1363662 h 6858000"/>
              <a:gd name="connsiteX32" fmla="*/ 4505583 w 4693698"/>
              <a:gd name="connsiteY32" fmla="*/ 1431925 h 6858000"/>
              <a:gd name="connsiteX33" fmla="*/ 4515661 w 4693698"/>
              <a:gd name="connsiteY33" fmla="*/ 1492250 h 6858000"/>
              <a:gd name="connsiteX34" fmla="*/ 4525739 w 4693698"/>
              <a:gd name="connsiteY34" fmla="*/ 1544637 h 6858000"/>
              <a:gd name="connsiteX35" fmla="*/ 4540854 w 4693698"/>
              <a:gd name="connsiteY35" fmla="*/ 1589087 h 6858000"/>
              <a:gd name="connsiteX36" fmla="*/ 4559330 w 4693698"/>
              <a:gd name="connsiteY36" fmla="*/ 1631950 h 6858000"/>
              <a:gd name="connsiteX37" fmla="*/ 4577806 w 4693698"/>
              <a:gd name="connsiteY37" fmla="*/ 1671637 h 6858000"/>
              <a:gd name="connsiteX38" fmla="*/ 4597961 w 4693698"/>
              <a:gd name="connsiteY38" fmla="*/ 1708150 h 6858000"/>
              <a:gd name="connsiteX39" fmla="*/ 4618116 w 4693698"/>
              <a:gd name="connsiteY39" fmla="*/ 1743075 h 6858000"/>
              <a:gd name="connsiteX40" fmla="*/ 4638271 w 4693698"/>
              <a:gd name="connsiteY40" fmla="*/ 1782762 h 6858000"/>
              <a:gd name="connsiteX41" fmla="*/ 4655067 w 4693698"/>
              <a:gd name="connsiteY41" fmla="*/ 1824037 h 6858000"/>
              <a:gd name="connsiteX42" fmla="*/ 4670184 w 4693698"/>
              <a:gd name="connsiteY42" fmla="*/ 1870075 h 6858000"/>
              <a:gd name="connsiteX43" fmla="*/ 4681941 w 4693698"/>
              <a:gd name="connsiteY43" fmla="*/ 1922462 h 6858000"/>
              <a:gd name="connsiteX44" fmla="*/ 4690339 w 4693698"/>
              <a:gd name="connsiteY44" fmla="*/ 1982787 h 6858000"/>
              <a:gd name="connsiteX45" fmla="*/ 4693698 w 4693698"/>
              <a:gd name="connsiteY45" fmla="*/ 2051050 h 6858000"/>
              <a:gd name="connsiteX46" fmla="*/ 4690339 w 4693698"/>
              <a:gd name="connsiteY46" fmla="*/ 2119312 h 6858000"/>
              <a:gd name="connsiteX47" fmla="*/ 4681941 w 4693698"/>
              <a:gd name="connsiteY47" fmla="*/ 2179637 h 6858000"/>
              <a:gd name="connsiteX48" fmla="*/ 4670184 w 4693698"/>
              <a:gd name="connsiteY48" fmla="*/ 2232025 h 6858000"/>
              <a:gd name="connsiteX49" fmla="*/ 4655067 w 4693698"/>
              <a:gd name="connsiteY49" fmla="*/ 2278062 h 6858000"/>
              <a:gd name="connsiteX50" fmla="*/ 4638271 w 4693698"/>
              <a:gd name="connsiteY50" fmla="*/ 2319337 h 6858000"/>
              <a:gd name="connsiteX51" fmla="*/ 4618116 w 4693698"/>
              <a:gd name="connsiteY51" fmla="*/ 2359025 h 6858000"/>
              <a:gd name="connsiteX52" fmla="*/ 4597961 w 4693698"/>
              <a:gd name="connsiteY52" fmla="*/ 2395537 h 6858000"/>
              <a:gd name="connsiteX53" fmla="*/ 4577806 w 4693698"/>
              <a:gd name="connsiteY53" fmla="*/ 2433637 h 6858000"/>
              <a:gd name="connsiteX54" fmla="*/ 4559330 w 4693698"/>
              <a:gd name="connsiteY54" fmla="*/ 2471737 h 6858000"/>
              <a:gd name="connsiteX55" fmla="*/ 4540854 w 4693698"/>
              <a:gd name="connsiteY55" fmla="*/ 2513012 h 6858000"/>
              <a:gd name="connsiteX56" fmla="*/ 4525739 w 4693698"/>
              <a:gd name="connsiteY56" fmla="*/ 2560637 h 6858000"/>
              <a:gd name="connsiteX57" fmla="*/ 4515661 w 4693698"/>
              <a:gd name="connsiteY57" fmla="*/ 2613025 h 6858000"/>
              <a:gd name="connsiteX58" fmla="*/ 4505583 w 4693698"/>
              <a:gd name="connsiteY58" fmla="*/ 2671762 h 6858000"/>
              <a:gd name="connsiteX59" fmla="*/ 4503903 w 4693698"/>
              <a:gd name="connsiteY59" fmla="*/ 2741612 h 6858000"/>
              <a:gd name="connsiteX60" fmla="*/ 4505583 w 4693698"/>
              <a:gd name="connsiteY60" fmla="*/ 2809875 h 6858000"/>
              <a:gd name="connsiteX61" fmla="*/ 4515661 w 4693698"/>
              <a:gd name="connsiteY61" fmla="*/ 2868612 h 6858000"/>
              <a:gd name="connsiteX62" fmla="*/ 4525739 w 4693698"/>
              <a:gd name="connsiteY62" fmla="*/ 2922587 h 6858000"/>
              <a:gd name="connsiteX63" fmla="*/ 4540854 w 4693698"/>
              <a:gd name="connsiteY63" fmla="*/ 2967037 h 6858000"/>
              <a:gd name="connsiteX64" fmla="*/ 4559330 w 4693698"/>
              <a:gd name="connsiteY64" fmla="*/ 3009900 h 6858000"/>
              <a:gd name="connsiteX65" fmla="*/ 4577806 w 4693698"/>
              <a:gd name="connsiteY65" fmla="*/ 3046412 h 6858000"/>
              <a:gd name="connsiteX66" fmla="*/ 4597961 w 4693698"/>
              <a:gd name="connsiteY66" fmla="*/ 3084512 h 6858000"/>
              <a:gd name="connsiteX67" fmla="*/ 4618116 w 4693698"/>
              <a:gd name="connsiteY67" fmla="*/ 3121025 h 6858000"/>
              <a:gd name="connsiteX68" fmla="*/ 4638271 w 4693698"/>
              <a:gd name="connsiteY68" fmla="*/ 3160712 h 6858000"/>
              <a:gd name="connsiteX69" fmla="*/ 4655067 w 4693698"/>
              <a:gd name="connsiteY69" fmla="*/ 3201987 h 6858000"/>
              <a:gd name="connsiteX70" fmla="*/ 4670184 w 4693698"/>
              <a:gd name="connsiteY70" fmla="*/ 3248025 h 6858000"/>
              <a:gd name="connsiteX71" fmla="*/ 4681941 w 4693698"/>
              <a:gd name="connsiteY71" fmla="*/ 3300412 h 6858000"/>
              <a:gd name="connsiteX72" fmla="*/ 4690339 w 4693698"/>
              <a:gd name="connsiteY72" fmla="*/ 3360737 h 6858000"/>
              <a:gd name="connsiteX73" fmla="*/ 4693698 w 4693698"/>
              <a:gd name="connsiteY73" fmla="*/ 3427412 h 6858000"/>
              <a:gd name="connsiteX74" fmla="*/ 4690339 w 4693698"/>
              <a:gd name="connsiteY74" fmla="*/ 3497262 h 6858000"/>
              <a:gd name="connsiteX75" fmla="*/ 4681941 w 4693698"/>
              <a:gd name="connsiteY75" fmla="*/ 3557587 h 6858000"/>
              <a:gd name="connsiteX76" fmla="*/ 4670184 w 4693698"/>
              <a:gd name="connsiteY76" fmla="*/ 3609975 h 6858000"/>
              <a:gd name="connsiteX77" fmla="*/ 4655067 w 4693698"/>
              <a:gd name="connsiteY77" fmla="*/ 3656012 h 6858000"/>
              <a:gd name="connsiteX78" fmla="*/ 4638271 w 4693698"/>
              <a:gd name="connsiteY78" fmla="*/ 3697287 h 6858000"/>
              <a:gd name="connsiteX79" fmla="*/ 4618116 w 4693698"/>
              <a:gd name="connsiteY79" fmla="*/ 3736975 h 6858000"/>
              <a:gd name="connsiteX80" fmla="*/ 4577806 w 4693698"/>
              <a:gd name="connsiteY80" fmla="*/ 3811587 h 6858000"/>
              <a:gd name="connsiteX81" fmla="*/ 4559330 w 4693698"/>
              <a:gd name="connsiteY81" fmla="*/ 3848100 h 6858000"/>
              <a:gd name="connsiteX82" fmla="*/ 4540854 w 4693698"/>
              <a:gd name="connsiteY82" fmla="*/ 3890962 h 6858000"/>
              <a:gd name="connsiteX83" fmla="*/ 4525739 w 4693698"/>
              <a:gd name="connsiteY83" fmla="*/ 3935412 h 6858000"/>
              <a:gd name="connsiteX84" fmla="*/ 4515661 w 4693698"/>
              <a:gd name="connsiteY84" fmla="*/ 3987800 h 6858000"/>
              <a:gd name="connsiteX85" fmla="*/ 4505583 w 4693698"/>
              <a:gd name="connsiteY85" fmla="*/ 4048125 h 6858000"/>
              <a:gd name="connsiteX86" fmla="*/ 4503903 w 4693698"/>
              <a:gd name="connsiteY86" fmla="*/ 4116387 h 6858000"/>
              <a:gd name="connsiteX87" fmla="*/ 4505583 w 4693698"/>
              <a:gd name="connsiteY87" fmla="*/ 4186237 h 6858000"/>
              <a:gd name="connsiteX88" fmla="*/ 4515661 w 4693698"/>
              <a:gd name="connsiteY88" fmla="*/ 4244975 h 6858000"/>
              <a:gd name="connsiteX89" fmla="*/ 4525739 w 4693698"/>
              <a:gd name="connsiteY89" fmla="*/ 4297362 h 6858000"/>
              <a:gd name="connsiteX90" fmla="*/ 4540854 w 4693698"/>
              <a:gd name="connsiteY90" fmla="*/ 4343400 h 6858000"/>
              <a:gd name="connsiteX91" fmla="*/ 4559330 w 4693698"/>
              <a:gd name="connsiteY91" fmla="*/ 4386262 h 6858000"/>
              <a:gd name="connsiteX92" fmla="*/ 4577806 w 4693698"/>
              <a:gd name="connsiteY92" fmla="*/ 4424362 h 6858000"/>
              <a:gd name="connsiteX93" fmla="*/ 4618116 w 4693698"/>
              <a:gd name="connsiteY93" fmla="*/ 4498975 h 6858000"/>
              <a:gd name="connsiteX94" fmla="*/ 4638271 w 4693698"/>
              <a:gd name="connsiteY94" fmla="*/ 4537075 h 6858000"/>
              <a:gd name="connsiteX95" fmla="*/ 4655067 w 4693698"/>
              <a:gd name="connsiteY95" fmla="*/ 4579937 h 6858000"/>
              <a:gd name="connsiteX96" fmla="*/ 4670184 w 4693698"/>
              <a:gd name="connsiteY96" fmla="*/ 4625975 h 6858000"/>
              <a:gd name="connsiteX97" fmla="*/ 4681941 w 4693698"/>
              <a:gd name="connsiteY97" fmla="*/ 4678362 h 6858000"/>
              <a:gd name="connsiteX98" fmla="*/ 4690339 w 4693698"/>
              <a:gd name="connsiteY98" fmla="*/ 4738687 h 6858000"/>
              <a:gd name="connsiteX99" fmla="*/ 4693698 w 4693698"/>
              <a:gd name="connsiteY99" fmla="*/ 4806950 h 6858000"/>
              <a:gd name="connsiteX100" fmla="*/ 4690339 w 4693698"/>
              <a:gd name="connsiteY100" fmla="*/ 4875212 h 6858000"/>
              <a:gd name="connsiteX101" fmla="*/ 4681941 w 4693698"/>
              <a:gd name="connsiteY101" fmla="*/ 4935537 h 6858000"/>
              <a:gd name="connsiteX102" fmla="*/ 4670184 w 4693698"/>
              <a:gd name="connsiteY102" fmla="*/ 4987925 h 6858000"/>
              <a:gd name="connsiteX103" fmla="*/ 4655067 w 4693698"/>
              <a:gd name="connsiteY103" fmla="*/ 5033962 h 6858000"/>
              <a:gd name="connsiteX104" fmla="*/ 4638271 w 4693698"/>
              <a:gd name="connsiteY104" fmla="*/ 5075237 h 6858000"/>
              <a:gd name="connsiteX105" fmla="*/ 4618116 w 4693698"/>
              <a:gd name="connsiteY105" fmla="*/ 5114925 h 6858000"/>
              <a:gd name="connsiteX106" fmla="*/ 4597961 w 4693698"/>
              <a:gd name="connsiteY106" fmla="*/ 5149850 h 6858000"/>
              <a:gd name="connsiteX107" fmla="*/ 4577806 w 4693698"/>
              <a:gd name="connsiteY107" fmla="*/ 5186362 h 6858000"/>
              <a:gd name="connsiteX108" fmla="*/ 4559330 w 4693698"/>
              <a:gd name="connsiteY108" fmla="*/ 5226050 h 6858000"/>
              <a:gd name="connsiteX109" fmla="*/ 4540854 w 4693698"/>
              <a:gd name="connsiteY109" fmla="*/ 5268912 h 6858000"/>
              <a:gd name="connsiteX110" fmla="*/ 4525739 w 4693698"/>
              <a:gd name="connsiteY110" fmla="*/ 5313362 h 6858000"/>
              <a:gd name="connsiteX111" fmla="*/ 4515661 w 4693698"/>
              <a:gd name="connsiteY111" fmla="*/ 5365750 h 6858000"/>
              <a:gd name="connsiteX112" fmla="*/ 4505583 w 4693698"/>
              <a:gd name="connsiteY112" fmla="*/ 5426075 h 6858000"/>
              <a:gd name="connsiteX113" fmla="*/ 4503903 w 4693698"/>
              <a:gd name="connsiteY113" fmla="*/ 5494337 h 6858000"/>
              <a:gd name="connsiteX114" fmla="*/ 4505583 w 4693698"/>
              <a:gd name="connsiteY114" fmla="*/ 5562600 h 6858000"/>
              <a:gd name="connsiteX115" fmla="*/ 4515661 w 4693698"/>
              <a:gd name="connsiteY115" fmla="*/ 5622925 h 6858000"/>
              <a:gd name="connsiteX116" fmla="*/ 4525739 w 4693698"/>
              <a:gd name="connsiteY116" fmla="*/ 5675312 h 6858000"/>
              <a:gd name="connsiteX117" fmla="*/ 4540854 w 4693698"/>
              <a:gd name="connsiteY117" fmla="*/ 5721350 h 6858000"/>
              <a:gd name="connsiteX118" fmla="*/ 4559330 w 4693698"/>
              <a:gd name="connsiteY118" fmla="*/ 5762625 h 6858000"/>
              <a:gd name="connsiteX119" fmla="*/ 4577806 w 4693698"/>
              <a:gd name="connsiteY119" fmla="*/ 5802312 h 6858000"/>
              <a:gd name="connsiteX120" fmla="*/ 4597961 w 4693698"/>
              <a:gd name="connsiteY120" fmla="*/ 5840412 h 6858000"/>
              <a:gd name="connsiteX121" fmla="*/ 4618116 w 4693698"/>
              <a:gd name="connsiteY121" fmla="*/ 5876925 h 6858000"/>
              <a:gd name="connsiteX122" fmla="*/ 4638271 w 4693698"/>
              <a:gd name="connsiteY122" fmla="*/ 5915025 h 6858000"/>
              <a:gd name="connsiteX123" fmla="*/ 4655067 w 4693698"/>
              <a:gd name="connsiteY123" fmla="*/ 5956300 h 6858000"/>
              <a:gd name="connsiteX124" fmla="*/ 4670184 w 4693698"/>
              <a:gd name="connsiteY124" fmla="*/ 6003925 h 6858000"/>
              <a:gd name="connsiteX125" fmla="*/ 4681941 w 4693698"/>
              <a:gd name="connsiteY125" fmla="*/ 6056312 h 6858000"/>
              <a:gd name="connsiteX126" fmla="*/ 4690339 w 4693698"/>
              <a:gd name="connsiteY126" fmla="*/ 6113462 h 6858000"/>
              <a:gd name="connsiteX127" fmla="*/ 4693698 w 4693698"/>
              <a:gd name="connsiteY127" fmla="*/ 6183312 h 6858000"/>
              <a:gd name="connsiteX128" fmla="*/ 4690339 w 4693698"/>
              <a:gd name="connsiteY128" fmla="*/ 6251575 h 6858000"/>
              <a:gd name="connsiteX129" fmla="*/ 4681941 w 4693698"/>
              <a:gd name="connsiteY129" fmla="*/ 6311900 h 6858000"/>
              <a:gd name="connsiteX130" fmla="*/ 4670184 w 4693698"/>
              <a:gd name="connsiteY130" fmla="*/ 6361112 h 6858000"/>
              <a:gd name="connsiteX131" fmla="*/ 4655067 w 4693698"/>
              <a:gd name="connsiteY131" fmla="*/ 6407150 h 6858000"/>
              <a:gd name="connsiteX132" fmla="*/ 4638271 w 4693698"/>
              <a:gd name="connsiteY132" fmla="*/ 6448425 h 6858000"/>
              <a:gd name="connsiteX133" fmla="*/ 4619796 w 4693698"/>
              <a:gd name="connsiteY133" fmla="*/ 6488112 h 6858000"/>
              <a:gd name="connsiteX134" fmla="*/ 4601320 w 4693698"/>
              <a:gd name="connsiteY134" fmla="*/ 6523037 h 6858000"/>
              <a:gd name="connsiteX135" fmla="*/ 4581165 w 4693698"/>
              <a:gd name="connsiteY135" fmla="*/ 6561137 h 6858000"/>
              <a:gd name="connsiteX136" fmla="*/ 4561010 w 4693698"/>
              <a:gd name="connsiteY136" fmla="*/ 6597650 h 6858000"/>
              <a:gd name="connsiteX137" fmla="*/ 4544214 w 4693698"/>
              <a:gd name="connsiteY137" fmla="*/ 6640512 h 6858000"/>
              <a:gd name="connsiteX138" fmla="*/ 4527418 w 4693698"/>
              <a:gd name="connsiteY138" fmla="*/ 6683375 h 6858000"/>
              <a:gd name="connsiteX139" fmla="*/ 4517340 w 4693698"/>
              <a:gd name="connsiteY139" fmla="*/ 6735762 h 6858000"/>
              <a:gd name="connsiteX140" fmla="*/ 4508943 w 4693698"/>
              <a:gd name="connsiteY140" fmla="*/ 6791325 h 6858000"/>
              <a:gd name="connsiteX141" fmla="*/ 4503903 w 4693698"/>
              <a:gd name="connsiteY141" fmla="*/ 6858000 h 6858000"/>
              <a:gd name="connsiteX142" fmla="*/ 1582057 w 4693698"/>
              <a:gd name="connsiteY142" fmla="*/ 6858000 h 6858000"/>
              <a:gd name="connsiteX143" fmla="*/ 420914 w 4693698"/>
              <a:gd name="connsiteY143" fmla="*/ 6858000 h 6858000"/>
              <a:gd name="connsiteX144" fmla="*/ 0 w 4693698"/>
              <a:gd name="connsiteY14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4693698" h="6858000">
                <a:moveTo>
                  <a:pt x="0" y="0"/>
                </a:moveTo>
                <a:lnTo>
                  <a:pt x="420914" y="0"/>
                </a:lnTo>
                <a:lnTo>
                  <a:pt x="1582057" y="0"/>
                </a:lnTo>
                <a:lnTo>
                  <a:pt x="4503903" y="0"/>
                </a:lnTo>
                <a:lnTo>
                  <a:pt x="4508943" y="66675"/>
                </a:lnTo>
                <a:lnTo>
                  <a:pt x="4517340" y="122237"/>
                </a:lnTo>
                <a:lnTo>
                  <a:pt x="4527418" y="174625"/>
                </a:lnTo>
                <a:lnTo>
                  <a:pt x="4544214" y="217487"/>
                </a:lnTo>
                <a:lnTo>
                  <a:pt x="4561010" y="260350"/>
                </a:lnTo>
                <a:lnTo>
                  <a:pt x="4581165" y="296862"/>
                </a:lnTo>
                <a:lnTo>
                  <a:pt x="4601320" y="334962"/>
                </a:lnTo>
                <a:lnTo>
                  <a:pt x="4619796" y="369887"/>
                </a:lnTo>
                <a:lnTo>
                  <a:pt x="4638271" y="409575"/>
                </a:lnTo>
                <a:lnTo>
                  <a:pt x="4655067" y="450850"/>
                </a:lnTo>
                <a:lnTo>
                  <a:pt x="4670184" y="496887"/>
                </a:lnTo>
                <a:lnTo>
                  <a:pt x="4681941" y="546100"/>
                </a:lnTo>
                <a:lnTo>
                  <a:pt x="4690339" y="606425"/>
                </a:lnTo>
                <a:lnTo>
                  <a:pt x="4693698" y="673100"/>
                </a:lnTo>
                <a:lnTo>
                  <a:pt x="4690339" y="744537"/>
                </a:lnTo>
                <a:lnTo>
                  <a:pt x="4681941" y="801687"/>
                </a:lnTo>
                <a:lnTo>
                  <a:pt x="4670184" y="854075"/>
                </a:lnTo>
                <a:lnTo>
                  <a:pt x="4655067" y="901700"/>
                </a:lnTo>
                <a:lnTo>
                  <a:pt x="4638271" y="942975"/>
                </a:lnTo>
                <a:lnTo>
                  <a:pt x="4618116" y="981075"/>
                </a:lnTo>
                <a:lnTo>
                  <a:pt x="4597961" y="1017587"/>
                </a:lnTo>
                <a:lnTo>
                  <a:pt x="4577806" y="1055687"/>
                </a:lnTo>
                <a:lnTo>
                  <a:pt x="4559330" y="1095375"/>
                </a:lnTo>
                <a:lnTo>
                  <a:pt x="4540854" y="1136650"/>
                </a:lnTo>
                <a:lnTo>
                  <a:pt x="4525739" y="1182687"/>
                </a:lnTo>
                <a:lnTo>
                  <a:pt x="4515661" y="1235075"/>
                </a:lnTo>
                <a:lnTo>
                  <a:pt x="4505583" y="1295400"/>
                </a:lnTo>
                <a:lnTo>
                  <a:pt x="4503903" y="1363662"/>
                </a:lnTo>
                <a:lnTo>
                  <a:pt x="4505583" y="1431925"/>
                </a:lnTo>
                <a:lnTo>
                  <a:pt x="4515661" y="1492250"/>
                </a:lnTo>
                <a:lnTo>
                  <a:pt x="4525739" y="1544637"/>
                </a:lnTo>
                <a:lnTo>
                  <a:pt x="4540854" y="1589087"/>
                </a:lnTo>
                <a:lnTo>
                  <a:pt x="4559330" y="1631950"/>
                </a:lnTo>
                <a:lnTo>
                  <a:pt x="4577806" y="1671637"/>
                </a:lnTo>
                <a:lnTo>
                  <a:pt x="4597961" y="1708150"/>
                </a:lnTo>
                <a:lnTo>
                  <a:pt x="4618116" y="1743075"/>
                </a:lnTo>
                <a:lnTo>
                  <a:pt x="4638271" y="1782762"/>
                </a:lnTo>
                <a:lnTo>
                  <a:pt x="4655067" y="1824037"/>
                </a:lnTo>
                <a:lnTo>
                  <a:pt x="4670184" y="1870075"/>
                </a:lnTo>
                <a:lnTo>
                  <a:pt x="4681941" y="1922462"/>
                </a:lnTo>
                <a:lnTo>
                  <a:pt x="4690339" y="1982787"/>
                </a:lnTo>
                <a:lnTo>
                  <a:pt x="4693698" y="2051050"/>
                </a:lnTo>
                <a:lnTo>
                  <a:pt x="4690339" y="2119312"/>
                </a:lnTo>
                <a:lnTo>
                  <a:pt x="4681941" y="2179637"/>
                </a:lnTo>
                <a:lnTo>
                  <a:pt x="4670184" y="2232025"/>
                </a:lnTo>
                <a:lnTo>
                  <a:pt x="4655067" y="2278062"/>
                </a:lnTo>
                <a:lnTo>
                  <a:pt x="4638271" y="2319337"/>
                </a:lnTo>
                <a:lnTo>
                  <a:pt x="4618116" y="2359025"/>
                </a:lnTo>
                <a:lnTo>
                  <a:pt x="4597961" y="2395537"/>
                </a:lnTo>
                <a:lnTo>
                  <a:pt x="4577806" y="2433637"/>
                </a:lnTo>
                <a:lnTo>
                  <a:pt x="4559330" y="2471737"/>
                </a:lnTo>
                <a:lnTo>
                  <a:pt x="4540854" y="2513012"/>
                </a:lnTo>
                <a:lnTo>
                  <a:pt x="4525739" y="2560637"/>
                </a:lnTo>
                <a:lnTo>
                  <a:pt x="4515661" y="2613025"/>
                </a:lnTo>
                <a:lnTo>
                  <a:pt x="4505583" y="2671762"/>
                </a:lnTo>
                <a:lnTo>
                  <a:pt x="4503903" y="2741612"/>
                </a:lnTo>
                <a:lnTo>
                  <a:pt x="4505583" y="2809875"/>
                </a:lnTo>
                <a:lnTo>
                  <a:pt x="4515661" y="2868612"/>
                </a:lnTo>
                <a:lnTo>
                  <a:pt x="4525739" y="2922587"/>
                </a:lnTo>
                <a:lnTo>
                  <a:pt x="4540854" y="2967037"/>
                </a:lnTo>
                <a:lnTo>
                  <a:pt x="4559330" y="3009900"/>
                </a:lnTo>
                <a:lnTo>
                  <a:pt x="4577806" y="3046412"/>
                </a:lnTo>
                <a:lnTo>
                  <a:pt x="4597961" y="3084512"/>
                </a:lnTo>
                <a:lnTo>
                  <a:pt x="4618116" y="3121025"/>
                </a:lnTo>
                <a:lnTo>
                  <a:pt x="4638271" y="3160712"/>
                </a:lnTo>
                <a:lnTo>
                  <a:pt x="4655067" y="3201987"/>
                </a:lnTo>
                <a:lnTo>
                  <a:pt x="4670184" y="3248025"/>
                </a:lnTo>
                <a:lnTo>
                  <a:pt x="4681941" y="3300412"/>
                </a:lnTo>
                <a:lnTo>
                  <a:pt x="4690339" y="3360737"/>
                </a:lnTo>
                <a:lnTo>
                  <a:pt x="4693698" y="3427412"/>
                </a:lnTo>
                <a:lnTo>
                  <a:pt x="4690339" y="3497262"/>
                </a:lnTo>
                <a:lnTo>
                  <a:pt x="4681941" y="3557587"/>
                </a:lnTo>
                <a:lnTo>
                  <a:pt x="4670184" y="3609975"/>
                </a:lnTo>
                <a:lnTo>
                  <a:pt x="4655067" y="3656012"/>
                </a:lnTo>
                <a:lnTo>
                  <a:pt x="4638271" y="3697287"/>
                </a:lnTo>
                <a:lnTo>
                  <a:pt x="4618116" y="3736975"/>
                </a:lnTo>
                <a:lnTo>
                  <a:pt x="4577806" y="3811587"/>
                </a:lnTo>
                <a:lnTo>
                  <a:pt x="4559330" y="3848100"/>
                </a:lnTo>
                <a:lnTo>
                  <a:pt x="4540854" y="3890962"/>
                </a:lnTo>
                <a:lnTo>
                  <a:pt x="4525739" y="3935412"/>
                </a:lnTo>
                <a:lnTo>
                  <a:pt x="4515661" y="3987800"/>
                </a:lnTo>
                <a:lnTo>
                  <a:pt x="4505583" y="4048125"/>
                </a:lnTo>
                <a:lnTo>
                  <a:pt x="4503903" y="4116387"/>
                </a:lnTo>
                <a:lnTo>
                  <a:pt x="4505583" y="4186237"/>
                </a:lnTo>
                <a:lnTo>
                  <a:pt x="4515661" y="4244975"/>
                </a:lnTo>
                <a:lnTo>
                  <a:pt x="4525739" y="4297362"/>
                </a:lnTo>
                <a:lnTo>
                  <a:pt x="4540854" y="4343400"/>
                </a:lnTo>
                <a:lnTo>
                  <a:pt x="4559330" y="4386262"/>
                </a:lnTo>
                <a:lnTo>
                  <a:pt x="4577806" y="4424362"/>
                </a:lnTo>
                <a:lnTo>
                  <a:pt x="4618116" y="4498975"/>
                </a:lnTo>
                <a:lnTo>
                  <a:pt x="4638271" y="4537075"/>
                </a:lnTo>
                <a:lnTo>
                  <a:pt x="4655067" y="4579937"/>
                </a:lnTo>
                <a:lnTo>
                  <a:pt x="4670184" y="4625975"/>
                </a:lnTo>
                <a:lnTo>
                  <a:pt x="4681941" y="4678362"/>
                </a:lnTo>
                <a:lnTo>
                  <a:pt x="4690339" y="4738687"/>
                </a:lnTo>
                <a:lnTo>
                  <a:pt x="4693698" y="4806950"/>
                </a:lnTo>
                <a:lnTo>
                  <a:pt x="4690339" y="4875212"/>
                </a:lnTo>
                <a:lnTo>
                  <a:pt x="4681941" y="4935537"/>
                </a:lnTo>
                <a:lnTo>
                  <a:pt x="4670184" y="4987925"/>
                </a:lnTo>
                <a:lnTo>
                  <a:pt x="4655067" y="5033962"/>
                </a:lnTo>
                <a:lnTo>
                  <a:pt x="4638271" y="5075237"/>
                </a:lnTo>
                <a:lnTo>
                  <a:pt x="4618116" y="5114925"/>
                </a:lnTo>
                <a:lnTo>
                  <a:pt x="4597961" y="5149850"/>
                </a:lnTo>
                <a:lnTo>
                  <a:pt x="4577806" y="5186362"/>
                </a:lnTo>
                <a:lnTo>
                  <a:pt x="4559330" y="5226050"/>
                </a:lnTo>
                <a:lnTo>
                  <a:pt x="4540854" y="5268912"/>
                </a:lnTo>
                <a:lnTo>
                  <a:pt x="4525739" y="5313362"/>
                </a:lnTo>
                <a:lnTo>
                  <a:pt x="4515661" y="5365750"/>
                </a:lnTo>
                <a:lnTo>
                  <a:pt x="4505583" y="5426075"/>
                </a:lnTo>
                <a:lnTo>
                  <a:pt x="4503903" y="5494337"/>
                </a:lnTo>
                <a:lnTo>
                  <a:pt x="4505583" y="5562600"/>
                </a:lnTo>
                <a:lnTo>
                  <a:pt x="4515661" y="5622925"/>
                </a:lnTo>
                <a:lnTo>
                  <a:pt x="4525739" y="5675312"/>
                </a:lnTo>
                <a:lnTo>
                  <a:pt x="4540854" y="5721350"/>
                </a:lnTo>
                <a:lnTo>
                  <a:pt x="4559330" y="5762625"/>
                </a:lnTo>
                <a:lnTo>
                  <a:pt x="4577806" y="5802312"/>
                </a:lnTo>
                <a:lnTo>
                  <a:pt x="4597961" y="5840412"/>
                </a:lnTo>
                <a:lnTo>
                  <a:pt x="4618116" y="5876925"/>
                </a:lnTo>
                <a:lnTo>
                  <a:pt x="4638271" y="5915025"/>
                </a:lnTo>
                <a:lnTo>
                  <a:pt x="4655067" y="5956300"/>
                </a:lnTo>
                <a:lnTo>
                  <a:pt x="4670184" y="6003925"/>
                </a:lnTo>
                <a:lnTo>
                  <a:pt x="4681941" y="6056312"/>
                </a:lnTo>
                <a:lnTo>
                  <a:pt x="4690339" y="6113462"/>
                </a:lnTo>
                <a:lnTo>
                  <a:pt x="4693698" y="6183312"/>
                </a:lnTo>
                <a:lnTo>
                  <a:pt x="4690339" y="6251575"/>
                </a:lnTo>
                <a:lnTo>
                  <a:pt x="4681941" y="6311900"/>
                </a:lnTo>
                <a:lnTo>
                  <a:pt x="4670184" y="6361112"/>
                </a:lnTo>
                <a:lnTo>
                  <a:pt x="4655067" y="6407150"/>
                </a:lnTo>
                <a:lnTo>
                  <a:pt x="4638271" y="6448425"/>
                </a:lnTo>
                <a:lnTo>
                  <a:pt x="4619796" y="6488112"/>
                </a:lnTo>
                <a:lnTo>
                  <a:pt x="4601320" y="6523037"/>
                </a:lnTo>
                <a:lnTo>
                  <a:pt x="4581165" y="6561137"/>
                </a:lnTo>
                <a:lnTo>
                  <a:pt x="4561010" y="6597650"/>
                </a:lnTo>
                <a:lnTo>
                  <a:pt x="4544214" y="6640512"/>
                </a:lnTo>
                <a:lnTo>
                  <a:pt x="4527418" y="6683375"/>
                </a:lnTo>
                <a:lnTo>
                  <a:pt x="4517340" y="6735762"/>
                </a:lnTo>
                <a:lnTo>
                  <a:pt x="4508943" y="6791325"/>
                </a:lnTo>
                <a:lnTo>
                  <a:pt x="4503903" y="6858000"/>
                </a:lnTo>
                <a:lnTo>
                  <a:pt x="1582057" y="6858000"/>
                </a:lnTo>
                <a:lnTo>
                  <a:pt x="420914" y="6858000"/>
                </a:lnTo>
                <a:lnTo>
                  <a:pt x="0" y="6858000"/>
                </a:lnTo>
                <a:close/>
              </a:path>
            </a:pathLst>
          </a:custGeom>
          <a:solidFill>
            <a:schemeClr val="tx1"/>
          </a:solidFill>
          <a:ln w="0">
            <a:noFill/>
            <a:prstDash val="solid"/>
            <a:round/>
            <a:headEnd/>
            <a:tailEnd/>
          </a:ln>
        </p:spPr>
        <p:txBody>
          <a:bodyPr wrap="square">
            <a:noAutofit/>
          </a:bodyPr>
          <a:lstStyle/>
          <a:p>
            <a:endParaRPr lang="en-US" dirty="0"/>
          </a:p>
        </p:txBody>
      </p:sp>
      <p:sp>
        <p:nvSpPr>
          <p:cNvPr id="71" name="Freeform: Shape 70">
            <a:extLst>
              <a:ext uri="{FF2B5EF4-FFF2-40B4-BE49-F238E27FC236}">
                <a16:creationId xmlns:a16="http://schemas.microsoft.com/office/drawing/2014/main" id="{4B9FAFB2-BEB5-4848-8018-BCAD99E2E1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4838076" cy="6858000"/>
          </a:xfrm>
          <a:custGeom>
            <a:avLst/>
            <a:gdLst>
              <a:gd name="connsiteX0" fmla="*/ 4838076 w 4838076"/>
              <a:gd name="connsiteY0" fmla="*/ 0 h 6858000"/>
              <a:gd name="connsiteX1" fmla="*/ 4417162 w 4838076"/>
              <a:gd name="connsiteY1" fmla="*/ 0 h 6858000"/>
              <a:gd name="connsiteX2" fmla="*/ 3459219 w 4838076"/>
              <a:gd name="connsiteY2" fmla="*/ 0 h 6858000"/>
              <a:gd name="connsiteX3" fmla="*/ 334174 w 4838076"/>
              <a:gd name="connsiteY3" fmla="*/ 0 h 6858000"/>
              <a:gd name="connsiteX4" fmla="*/ 334173 w 4838076"/>
              <a:gd name="connsiteY4" fmla="*/ 0 h 6858000"/>
              <a:gd name="connsiteX5" fmla="*/ 189795 w 4838076"/>
              <a:gd name="connsiteY5" fmla="*/ 0 h 6858000"/>
              <a:gd name="connsiteX6" fmla="*/ 184756 w 4838076"/>
              <a:gd name="connsiteY6" fmla="*/ 66675 h 6858000"/>
              <a:gd name="connsiteX7" fmla="*/ 176358 w 4838076"/>
              <a:gd name="connsiteY7" fmla="*/ 122237 h 6858000"/>
              <a:gd name="connsiteX8" fmla="*/ 166281 w 4838076"/>
              <a:gd name="connsiteY8" fmla="*/ 174625 h 6858000"/>
              <a:gd name="connsiteX9" fmla="*/ 149485 w 4838076"/>
              <a:gd name="connsiteY9" fmla="*/ 217487 h 6858000"/>
              <a:gd name="connsiteX10" fmla="*/ 132689 w 4838076"/>
              <a:gd name="connsiteY10" fmla="*/ 260350 h 6858000"/>
              <a:gd name="connsiteX11" fmla="*/ 112534 w 4838076"/>
              <a:gd name="connsiteY11" fmla="*/ 296862 h 6858000"/>
              <a:gd name="connsiteX12" fmla="*/ 92379 w 4838076"/>
              <a:gd name="connsiteY12" fmla="*/ 334962 h 6858000"/>
              <a:gd name="connsiteX13" fmla="*/ 73903 w 4838076"/>
              <a:gd name="connsiteY13" fmla="*/ 369887 h 6858000"/>
              <a:gd name="connsiteX14" fmla="*/ 55427 w 4838076"/>
              <a:gd name="connsiteY14" fmla="*/ 409575 h 6858000"/>
              <a:gd name="connsiteX15" fmla="*/ 38632 w 4838076"/>
              <a:gd name="connsiteY15" fmla="*/ 450850 h 6858000"/>
              <a:gd name="connsiteX16" fmla="*/ 23515 w 4838076"/>
              <a:gd name="connsiteY16" fmla="*/ 496887 h 6858000"/>
              <a:gd name="connsiteX17" fmla="*/ 11758 w 4838076"/>
              <a:gd name="connsiteY17" fmla="*/ 546100 h 6858000"/>
              <a:gd name="connsiteX18" fmla="*/ 3359 w 4838076"/>
              <a:gd name="connsiteY18" fmla="*/ 606425 h 6858000"/>
              <a:gd name="connsiteX19" fmla="*/ 0 w 4838076"/>
              <a:gd name="connsiteY19" fmla="*/ 673100 h 6858000"/>
              <a:gd name="connsiteX20" fmla="*/ 3359 w 4838076"/>
              <a:gd name="connsiteY20" fmla="*/ 744537 h 6858000"/>
              <a:gd name="connsiteX21" fmla="*/ 11758 w 4838076"/>
              <a:gd name="connsiteY21" fmla="*/ 801687 h 6858000"/>
              <a:gd name="connsiteX22" fmla="*/ 23515 w 4838076"/>
              <a:gd name="connsiteY22" fmla="*/ 854075 h 6858000"/>
              <a:gd name="connsiteX23" fmla="*/ 38632 w 4838076"/>
              <a:gd name="connsiteY23" fmla="*/ 901700 h 6858000"/>
              <a:gd name="connsiteX24" fmla="*/ 55427 w 4838076"/>
              <a:gd name="connsiteY24" fmla="*/ 942975 h 6858000"/>
              <a:gd name="connsiteX25" fmla="*/ 75583 w 4838076"/>
              <a:gd name="connsiteY25" fmla="*/ 981075 h 6858000"/>
              <a:gd name="connsiteX26" fmla="*/ 95738 w 4838076"/>
              <a:gd name="connsiteY26" fmla="*/ 1017587 h 6858000"/>
              <a:gd name="connsiteX27" fmla="*/ 115893 w 4838076"/>
              <a:gd name="connsiteY27" fmla="*/ 1055687 h 6858000"/>
              <a:gd name="connsiteX28" fmla="*/ 134368 w 4838076"/>
              <a:gd name="connsiteY28" fmla="*/ 1095375 h 6858000"/>
              <a:gd name="connsiteX29" fmla="*/ 152844 w 4838076"/>
              <a:gd name="connsiteY29" fmla="*/ 1136650 h 6858000"/>
              <a:gd name="connsiteX30" fmla="*/ 167960 w 4838076"/>
              <a:gd name="connsiteY30" fmla="*/ 1182687 h 6858000"/>
              <a:gd name="connsiteX31" fmla="*/ 178038 w 4838076"/>
              <a:gd name="connsiteY31" fmla="*/ 1235075 h 6858000"/>
              <a:gd name="connsiteX32" fmla="*/ 188115 w 4838076"/>
              <a:gd name="connsiteY32" fmla="*/ 1295400 h 6858000"/>
              <a:gd name="connsiteX33" fmla="*/ 189795 w 4838076"/>
              <a:gd name="connsiteY33" fmla="*/ 1363662 h 6858000"/>
              <a:gd name="connsiteX34" fmla="*/ 188115 w 4838076"/>
              <a:gd name="connsiteY34" fmla="*/ 1431925 h 6858000"/>
              <a:gd name="connsiteX35" fmla="*/ 178038 w 4838076"/>
              <a:gd name="connsiteY35" fmla="*/ 1492250 h 6858000"/>
              <a:gd name="connsiteX36" fmla="*/ 167960 w 4838076"/>
              <a:gd name="connsiteY36" fmla="*/ 1544637 h 6858000"/>
              <a:gd name="connsiteX37" fmla="*/ 152844 w 4838076"/>
              <a:gd name="connsiteY37" fmla="*/ 1589087 h 6858000"/>
              <a:gd name="connsiteX38" fmla="*/ 134368 w 4838076"/>
              <a:gd name="connsiteY38" fmla="*/ 1631950 h 6858000"/>
              <a:gd name="connsiteX39" fmla="*/ 115893 w 4838076"/>
              <a:gd name="connsiteY39" fmla="*/ 1671637 h 6858000"/>
              <a:gd name="connsiteX40" fmla="*/ 95738 w 4838076"/>
              <a:gd name="connsiteY40" fmla="*/ 1708150 h 6858000"/>
              <a:gd name="connsiteX41" fmla="*/ 75583 w 4838076"/>
              <a:gd name="connsiteY41" fmla="*/ 1743075 h 6858000"/>
              <a:gd name="connsiteX42" fmla="*/ 55427 w 4838076"/>
              <a:gd name="connsiteY42" fmla="*/ 1782762 h 6858000"/>
              <a:gd name="connsiteX43" fmla="*/ 38632 w 4838076"/>
              <a:gd name="connsiteY43" fmla="*/ 1824037 h 6858000"/>
              <a:gd name="connsiteX44" fmla="*/ 23515 w 4838076"/>
              <a:gd name="connsiteY44" fmla="*/ 1870075 h 6858000"/>
              <a:gd name="connsiteX45" fmla="*/ 11758 w 4838076"/>
              <a:gd name="connsiteY45" fmla="*/ 1922462 h 6858000"/>
              <a:gd name="connsiteX46" fmla="*/ 3359 w 4838076"/>
              <a:gd name="connsiteY46" fmla="*/ 1982787 h 6858000"/>
              <a:gd name="connsiteX47" fmla="*/ 0 w 4838076"/>
              <a:gd name="connsiteY47" fmla="*/ 2051050 h 6858000"/>
              <a:gd name="connsiteX48" fmla="*/ 3359 w 4838076"/>
              <a:gd name="connsiteY48" fmla="*/ 2119312 h 6858000"/>
              <a:gd name="connsiteX49" fmla="*/ 11758 w 4838076"/>
              <a:gd name="connsiteY49" fmla="*/ 2179637 h 6858000"/>
              <a:gd name="connsiteX50" fmla="*/ 23515 w 4838076"/>
              <a:gd name="connsiteY50" fmla="*/ 2232025 h 6858000"/>
              <a:gd name="connsiteX51" fmla="*/ 38632 w 4838076"/>
              <a:gd name="connsiteY51" fmla="*/ 2278062 h 6858000"/>
              <a:gd name="connsiteX52" fmla="*/ 55427 w 4838076"/>
              <a:gd name="connsiteY52" fmla="*/ 2319337 h 6858000"/>
              <a:gd name="connsiteX53" fmla="*/ 75583 w 4838076"/>
              <a:gd name="connsiteY53" fmla="*/ 2359025 h 6858000"/>
              <a:gd name="connsiteX54" fmla="*/ 95738 w 4838076"/>
              <a:gd name="connsiteY54" fmla="*/ 2395537 h 6858000"/>
              <a:gd name="connsiteX55" fmla="*/ 115893 w 4838076"/>
              <a:gd name="connsiteY55" fmla="*/ 2433637 h 6858000"/>
              <a:gd name="connsiteX56" fmla="*/ 134368 w 4838076"/>
              <a:gd name="connsiteY56" fmla="*/ 2471737 h 6858000"/>
              <a:gd name="connsiteX57" fmla="*/ 152844 w 4838076"/>
              <a:gd name="connsiteY57" fmla="*/ 2513012 h 6858000"/>
              <a:gd name="connsiteX58" fmla="*/ 167960 w 4838076"/>
              <a:gd name="connsiteY58" fmla="*/ 2560637 h 6858000"/>
              <a:gd name="connsiteX59" fmla="*/ 178038 w 4838076"/>
              <a:gd name="connsiteY59" fmla="*/ 2613025 h 6858000"/>
              <a:gd name="connsiteX60" fmla="*/ 188115 w 4838076"/>
              <a:gd name="connsiteY60" fmla="*/ 2671762 h 6858000"/>
              <a:gd name="connsiteX61" fmla="*/ 189795 w 4838076"/>
              <a:gd name="connsiteY61" fmla="*/ 2741612 h 6858000"/>
              <a:gd name="connsiteX62" fmla="*/ 188115 w 4838076"/>
              <a:gd name="connsiteY62" fmla="*/ 2809875 h 6858000"/>
              <a:gd name="connsiteX63" fmla="*/ 178038 w 4838076"/>
              <a:gd name="connsiteY63" fmla="*/ 2868612 h 6858000"/>
              <a:gd name="connsiteX64" fmla="*/ 167960 w 4838076"/>
              <a:gd name="connsiteY64" fmla="*/ 2922587 h 6858000"/>
              <a:gd name="connsiteX65" fmla="*/ 152844 w 4838076"/>
              <a:gd name="connsiteY65" fmla="*/ 2967037 h 6858000"/>
              <a:gd name="connsiteX66" fmla="*/ 134368 w 4838076"/>
              <a:gd name="connsiteY66" fmla="*/ 3009900 h 6858000"/>
              <a:gd name="connsiteX67" fmla="*/ 115893 w 4838076"/>
              <a:gd name="connsiteY67" fmla="*/ 3046412 h 6858000"/>
              <a:gd name="connsiteX68" fmla="*/ 95738 w 4838076"/>
              <a:gd name="connsiteY68" fmla="*/ 3084512 h 6858000"/>
              <a:gd name="connsiteX69" fmla="*/ 75583 w 4838076"/>
              <a:gd name="connsiteY69" fmla="*/ 3121025 h 6858000"/>
              <a:gd name="connsiteX70" fmla="*/ 55427 w 4838076"/>
              <a:gd name="connsiteY70" fmla="*/ 3160712 h 6858000"/>
              <a:gd name="connsiteX71" fmla="*/ 38632 w 4838076"/>
              <a:gd name="connsiteY71" fmla="*/ 3201987 h 6858000"/>
              <a:gd name="connsiteX72" fmla="*/ 23515 w 4838076"/>
              <a:gd name="connsiteY72" fmla="*/ 3248025 h 6858000"/>
              <a:gd name="connsiteX73" fmla="*/ 11758 w 4838076"/>
              <a:gd name="connsiteY73" fmla="*/ 3300412 h 6858000"/>
              <a:gd name="connsiteX74" fmla="*/ 3359 w 4838076"/>
              <a:gd name="connsiteY74" fmla="*/ 3360737 h 6858000"/>
              <a:gd name="connsiteX75" fmla="*/ 0 w 4838076"/>
              <a:gd name="connsiteY75" fmla="*/ 3427412 h 6858000"/>
              <a:gd name="connsiteX76" fmla="*/ 3359 w 4838076"/>
              <a:gd name="connsiteY76" fmla="*/ 3497262 h 6858000"/>
              <a:gd name="connsiteX77" fmla="*/ 11758 w 4838076"/>
              <a:gd name="connsiteY77" fmla="*/ 3557587 h 6858000"/>
              <a:gd name="connsiteX78" fmla="*/ 23515 w 4838076"/>
              <a:gd name="connsiteY78" fmla="*/ 3609975 h 6858000"/>
              <a:gd name="connsiteX79" fmla="*/ 38632 w 4838076"/>
              <a:gd name="connsiteY79" fmla="*/ 3656012 h 6858000"/>
              <a:gd name="connsiteX80" fmla="*/ 55427 w 4838076"/>
              <a:gd name="connsiteY80" fmla="*/ 3697287 h 6858000"/>
              <a:gd name="connsiteX81" fmla="*/ 75583 w 4838076"/>
              <a:gd name="connsiteY81" fmla="*/ 3736975 h 6858000"/>
              <a:gd name="connsiteX82" fmla="*/ 115893 w 4838076"/>
              <a:gd name="connsiteY82" fmla="*/ 3811587 h 6858000"/>
              <a:gd name="connsiteX83" fmla="*/ 134368 w 4838076"/>
              <a:gd name="connsiteY83" fmla="*/ 3848100 h 6858000"/>
              <a:gd name="connsiteX84" fmla="*/ 152844 w 4838076"/>
              <a:gd name="connsiteY84" fmla="*/ 3890962 h 6858000"/>
              <a:gd name="connsiteX85" fmla="*/ 167960 w 4838076"/>
              <a:gd name="connsiteY85" fmla="*/ 3935412 h 6858000"/>
              <a:gd name="connsiteX86" fmla="*/ 178038 w 4838076"/>
              <a:gd name="connsiteY86" fmla="*/ 3987800 h 6858000"/>
              <a:gd name="connsiteX87" fmla="*/ 188115 w 4838076"/>
              <a:gd name="connsiteY87" fmla="*/ 4048125 h 6858000"/>
              <a:gd name="connsiteX88" fmla="*/ 189795 w 4838076"/>
              <a:gd name="connsiteY88" fmla="*/ 4116387 h 6858000"/>
              <a:gd name="connsiteX89" fmla="*/ 188115 w 4838076"/>
              <a:gd name="connsiteY89" fmla="*/ 4186237 h 6858000"/>
              <a:gd name="connsiteX90" fmla="*/ 178038 w 4838076"/>
              <a:gd name="connsiteY90" fmla="*/ 4244975 h 6858000"/>
              <a:gd name="connsiteX91" fmla="*/ 167960 w 4838076"/>
              <a:gd name="connsiteY91" fmla="*/ 4297362 h 6858000"/>
              <a:gd name="connsiteX92" fmla="*/ 152844 w 4838076"/>
              <a:gd name="connsiteY92" fmla="*/ 4343400 h 6858000"/>
              <a:gd name="connsiteX93" fmla="*/ 134368 w 4838076"/>
              <a:gd name="connsiteY93" fmla="*/ 4386262 h 6858000"/>
              <a:gd name="connsiteX94" fmla="*/ 115893 w 4838076"/>
              <a:gd name="connsiteY94" fmla="*/ 4424362 h 6858000"/>
              <a:gd name="connsiteX95" fmla="*/ 75583 w 4838076"/>
              <a:gd name="connsiteY95" fmla="*/ 4498975 h 6858000"/>
              <a:gd name="connsiteX96" fmla="*/ 55427 w 4838076"/>
              <a:gd name="connsiteY96" fmla="*/ 4537075 h 6858000"/>
              <a:gd name="connsiteX97" fmla="*/ 38632 w 4838076"/>
              <a:gd name="connsiteY97" fmla="*/ 4579937 h 6858000"/>
              <a:gd name="connsiteX98" fmla="*/ 23515 w 4838076"/>
              <a:gd name="connsiteY98" fmla="*/ 4625975 h 6858000"/>
              <a:gd name="connsiteX99" fmla="*/ 11758 w 4838076"/>
              <a:gd name="connsiteY99" fmla="*/ 4678362 h 6858000"/>
              <a:gd name="connsiteX100" fmla="*/ 3359 w 4838076"/>
              <a:gd name="connsiteY100" fmla="*/ 4738687 h 6858000"/>
              <a:gd name="connsiteX101" fmla="*/ 0 w 4838076"/>
              <a:gd name="connsiteY101" fmla="*/ 4806950 h 6858000"/>
              <a:gd name="connsiteX102" fmla="*/ 3359 w 4838076"/>
              <a:gd name="connsiteY102" fmla="*/ 4875212 h 6858000"/>
              <a:gd name="connsiteX103" fmla="*/ 11758 w 4838076"/>
              <a:gd name="connsiteY103" fmla="*/ 4935537 h 6858000"/>
              <a:gd name="connsiteX104" fmla="*/ 23515 w 4838076"/>
              <a:gd name="connsiteY104" fmla="*/ 4987925 h 6858000"/>
              <a:gd name="connsiteX105" fmla="*/ 38632 w 4838076"/>
              <a:gd name="connsiteY105" fmla="*/ 5033962 h 6858000"/>
              <a:gd name="connsiteX106" fmla="*/ 55427 w 4838076"/>
              <a:gd name="connsiteY106" fmla="*/ 5075237 h 6858000"/>
              <a:gd name="connsiteX107" fmla="*/ 75583 w 4838076"/>
              <a:gd name="connsiteY107" fmla="*/ 5114925 h 6858000"/>
              <a:gd name="connsiteX108" fmla="*/ 95738 w 4838076"/>
              <a:gd name="connsiteY108" fmla="*/ 5149850 h 6858000"/>
              <a:gd name="connsiteX109" fmla="*/ 115893 w 4838076"/>
              <a:gd name="connsiteY109" fmla="*/ 5186362 h 6858000"/>
              <a:gd name="connsiteX110" fmla="*/ 134368 w 4838076"/>
              <a:gd name="connsiteY110" fmla="*/ 5226050 h 6858000"/>
              <a:gd name="connsiteX111" fmla="*/ 152844 w 4838076"/>
              <a:gd name="connsiteY111" fmla="*/ 5268912 h 6858000"/>
              <a:gd name="connsiteX112" fmla="*/ 167960 w 4838076"/>
              <a:gd name="connsiteY112" fmla="*/ 5313362 h 6858000"/>
              <a:gd name="connsiteX113" fmla="*/ 178038 w 4838076"/>
              <a:gd name="connsiteY113" fmla="*/ 5365750 h 6858000"/>
              <a:gd name="connsiteX114" fmla="*/ 188115 w 4838076"/>
              <a:gd name="connsiteY114" fmla="*/ 5426075 h 6858000"/>
              <a:gd name="connsiteX115" fmla="*/ 189795 w 4838076"/>
              <a:gd name="connsiteY115" fmla="*/ 5494337 h 6858000"/>
              <a:gd name="connsiteX116" fmla="*/ 188115 w 4838076"/>
              <a:gd name="connsiteY116" fmla="*/ 5562600 h 6858000"/>
              <a:gd name="connsiteX117" fmla="*/ 178038 w 4838076"/>
              <a:gd name="connsiteY117" fmla="*/ 5622925 h 6858000"/>
              <a:gd name="connsiteX118" fmla="*/ 167960 w 4838076"/>
              <a:gd name="connsiteY118" fmla="*/ 5675312 h 6858000"/>
              <a:gd name="connsiteX119" fmla="*/ 152844 w 4838076"/>
              <a:gd name="connsiteY119" fmla="*/ 5721350 h 6858000"/>
              <a:gd name="connsiteX120" fmla="*/ 134368 w 4838076"/>
              <a:gd name="connsiteY120" fmla="*/ 5762625 h 6858000"/>
              <a:gd name="connsiteX121" fmla="*/ 115893 w 4838076"/>
              <a:gd name="connsiteY121" fmla="*/ 5802312 h 6858000"/>
              <a:gd name="connsiteX122" fmla="*/ 95738 w 4838076"/>
              <a:gd name="connsiteY122" fmla="*/ 5840412 h 6858000"/>
              <a:gd name="connsiteX123" fmla="*/ 75583 w 4838076"/>
              <a:gd name="connsiteY123" fmla="*/ 5876925 h 6858000"/>
              <a:gd name="connsiteX124" fmla="*/ 55427 w 4838076"/>
              <a:gd name="connsiteY124" fmla="*/ 5915025 h 6858000"/>
              <a:gd name="connsiteX125" fmla="*/ 38632 w 4838076"/>
              <a:gd name="connsiteY125" fmla="*/ 5956300 h 6858000"/>
              <a:gd name="connsiteX126" fmla="*/ 23515 w 4838076"/>
              <a:gd name="connsiteY126" fmla="*/ 6003925 h 6858000"/>
              <a:gd name="connsiteX127" fmla="*/ 11758 w 4838076"/>
              <a:gd name="connsiteY127" fmla="*/ 6056312 h 6858000"/>
              <a:gd name="connsiteX128" fmla="*/ 3359 w 4838076"/>
              <a:gd name="connsiteY128" fmla="*/ 6113462 h 6858000"/>
              <a:gd name="connsiteX129" fmla="*/ 0 w 4838076"/>
              <a:gd name="connsiteY129" fmla="*/ 6183312 h 6858000"/>
              <a:gd name="connsiteX130" fmla="*/ 3359 w 4838076"/>
              <a:gd name="connsiteY130" fmla="*/ 6251575 h 6858000"/>
              <a:gd name="connsiteX131" fmla="*/ 11758 w 4838076"/>
              <a:gd name="connsiteY131" fmla="*/ 6311900 h 6858000"/>
              <a:gd name="connsiteX132" fmla="*/ 23515 w 4838076"/>
              <a:gd name="connsiteY132" fmla="*/ 6361112 h 6858000"/>
              <a:gd name="connsiteX133" fmla="*/ 38632 w 4838076"/>
              <a:gd name="connsiteY133" fmla="*/ 6407150 h 6858000"/>
              <a:gd name="connsiteX134" fmla="*/ 55427 w 4838076"/>
              <a:gd name="connsiteY134" fmla="*/ 6448425 h 6858000"/>
              <a:gd name="connsiteX135" fmla="*/ 73903 w 4838076"/>
              <a:gd name="connsiteY135" fmla="*/ 6488112 h 6858000"/>
              <a:gd name="connsiteX136" fmla="*/ 92379 w 4838076"/>
              <a:gd name="connsiteY136" fmla="*/ 6523037 h 6858000"/>
              <a:gd name="connsiteX137" fmla="*/ 112534 w 4838076"/>
              <a:gd name="connsiteY137" fmla="*/ 6561137 h 6858000"/>
              <a:gd name="connsiteX138" fmla="*/ 132689 w 4838076"/>
              <a:gd name="connsiteY138" fmla="*/ 6597650 h 6858000"/>
              <a:gd name="connsiteX139" fmla="*/ 149485 w 4838076"/>
              <a:gd name="connsiteY139" fmla="*/ 6640512 h 6858000"/>
              <a:gd name="connsiteX140" fmla="*/ 166281 w 4838076"/>
              <a:gd name="connsiteY140" fmla="*/ 6683375 h 6858000"/>
              <a:gd name="connsiteX141" fmla="*/ 176358 w 4838076"/>
              <a:gd name="connsiteY141" fmla="*/ 6735762 h 6858000"/>
              <a:gd name="connsiteX142" fmla="*/ 184756 w 4838076"/>
              <a:gd name="connsiteY142" fmla="*/ 6791325 h 6858000"/>
              <a:gd name="connsiteX143" fmla="*/ 189795 w 4838076"/>
              <a:gd name="connsiteY143" fmla="*/ 6858000 h 6858000"/>
              <a:gd name="connsiteX144" fmla="*/ 334173 w 4838076"/>
              <a:gd name="connsiteY144" fmla="*/ 6858000 h 6858000"/>
              <a:gd name="connsiteX145" fmla="*/ 334174 w 4838076"/>
              <a:gd name="connsiteY145" fmla="*/ 6858000 h 6858000"/>
              <a:gd name="connsiteX146" fmla="*/ 3459219 w 4838076"/>
              <a:gd name="connsiteY146" fmla="*/ 6858000 h 6858000"/>
              <a:gd name="connsiteX147" fmla="*/ 4417162 w 4838076"/>
              <a:gd name="connsiteY147" fmla="*/ 6858000 h 6858000"/>
              <a:gd name="connsiteX148" fmla="*/ 4838076 w 4838076"/>
              <a:gd name="connsiteY14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4838076" h="6858000">
                <a:moveTo>
                  <a:pt x="4838076" y="0"/>
                </a:moveTo>
                <a:lnTo>
                  <a:pt x="4417162" y="0"/>
                </a:lnTo>
                <a:lnTo>
                  <a:pt x="3459219" y="0"/>
                </a:lnTo>
                <a:lnTo>
                  <a:pt x="334174" y="0"/>
                </a:lnTo>
                <a:lnTo>
                  <a:pt x="334173" y="0"/>
                </a:lnTo>
                <a:lnTo>
                  <a:pt x="189795" y="0"/>
                </a:lnTo>
                <a:lnTo>
                  <a:pt x="184756" y="66675"/>
                </a:lnTo>
                <a:lnTo>
                  <a:pt x="176358" y="122237"/>
                </a:lnTo>
                <a:lnTo>
                  <a:pt x="166281" y="174625"/>
                </a:lnTo>
                <a:lnTo>
                  <a:pt x="149485" y="217487"/>
                </a:lnTo>
                <a:lnTo>
                  <a:pt x="132689" y="260350"/>
                </a:lnTo>
                <a:lnTo>
                  <a:pt x="112534" y="296862"/>
                </a:lnTo>
                <a:lnTo>
                  <a:pt x="92379" y="334962"/>
                </a:lnTo>
                <a:lnTo>
                  <a:pt x="73903" y="369887"/>
                </a:lnTo>
                <a:lnTo>
                  <a:pt x="55427" y="409575"/>
                </a:lnTo>
                <a:lnTo>
                  <a:pt x="38632" y="450850"/>
                </a:lnTo>
                <a:lnTo>
                  <a:pt x="23515" y="496887"/>
                </a:lnTo>
                <a:lnTo>
                  <a:pt x="11758" y="546100"/>
                </a:lnTo>
                <a:lnTo>
                  <a:pt x="3359" y="606425"/>
                </a:lnTo>
                <a:lnTo>
                  <a:pt x="0" y="673100"/>
                </a:lnTo>
                <a:lnTo>
                  <a:pt x="3359" y="744537"/>
                </a:lnTo>
                <a:lnTo>
                  <a:pt x="11758" y="801687"/>
                </a:lnTo>
                <a:lnTo>
                  <a:pt x="23515" y="854075"/>
                </a:lnTo>
                <a:lnTo>
                  <a:pt x="38632" y="901700"/>
                </a:lnTo>
                <a:lnTo>
                  <a:pt x="55427" y="942975"/>
                </a:lnTo>
                <a:lnTo>
                  <a:pt x="75583" y="981075"/>
                </a:lnTo>
                <a:lnTo>
                  <a:pt x="95738" y="1017587"/>
                </a:lnTo>
                <a:lnTo>
                  <a:pt x="115893" y="1055687"/>
                </a:lnTo>
                <a:lnTo>
                  <a:pt x="134368" y="1095375"/>
                </a:lnTo>
                <a:lnTo>
                  <a:pt x="152844" y="1136650"/>
                </a:lnTo>
                <a:lnTo>
                  <a:pt x="167960" y="1182687"/>
                </a:lnTo>
                <a:lnTo>
                  <a:pt x="178038" y="1235075"/>
                </a:lnTo>
                <a:lnTo>
                  <a:pt x="188115" y="1295400"/>
                </a:lnTo>
                <a:lnTo>
                  <a:pt x="189795" y="1363662"/>
                </a:lnTo>
                <a:lnTo>
                  <a:pt x="188115" y="1431925"/>
                </a:lnTo>
                <a:lnTo>
                  <a:pt x="178038" y="1492250"/>
                </a:lnTo>
                <a:lnTo>
                  <a:pt x="167960" y="1544637"/>
                </a:lnTo>
                <a:lnTo>
                  <a:pt x="152844" y="1589087"/>
                </a:lnTo>
                <a:lnTo>
                  <a:pt x="134368" y="1631950"/>
                </a:lnTo>
                <a:lnTo>
                  <a:pt x="115893" y="1671637"/>
                </a:lnTo>
                <a:lnTo>
                  <a:pt x="95738" y="1708150"/>
                </a:lnTo>
                <a:lnTo>
                  <a:pt x="75583" y="1743075"/>
                </a:lnTo>
                <a:lnTo>
                  <a:pt x="55427" y="1782762"/>
                </a:lnTo>
                <a:lnTo>
                  <a:pt x="38632" y="1824037"/>
                </a:lnTo>
                <a:lnTo>
                  <a:pt x="23515" y="1870075"/>
                </a:lnTo>
                <a:lnTo>
                  <a:pt x="11758" y="1922462"/>
                </a:lnTo>
                <a:lnTo>
                  <a:pt x="3359" y="1982787"/>
                </a:lnTo>
                <a:lnTo>
                  <a:pt x="0" y="2051050"/>
                </a:lnTo>
                <a:lnTo>
                  <a:pt x="3359" y="2119312"/>
                </a:lnTo>
                <a:lnTo>
                  <a:pt x="11758" y="2179637"/>
                </a:lnTo>
                <a:lnTo>
                  <a:pt x="23515" y="2232025"/>
                </a:lnTo>
                <a:lnTo>
                  <a:pt x="38632" y="2278062"/>
                </a:lnTo>
                <a:lnTo>
                  <a:pt x="55427" y="2319337"/>
                </a:lnTo>
                <a:lnTo>
                  <a:pt x="75583" y="2359025"/>
                </a:lnTo>
                <a:lnTo>
                  <a:pt x="95738" y="2395537"/>
                </a:lnTo>
                <a:lnTo>
                  <a:pt x="115893" y="2433637"/>
                </a:lnTo>
                <a:lnTo>
                  <a:pt x="134368" y="2471737"/>
                </a:lnTo>
                <a:lnTo>
                  <a:pt x="152844" y="2513012"/>
                </a:lnTo>
                <a:lnTo>
                  <a:pt x="167960" y="2560637"/>
                </a:lnTo>
                <a:lnTo>
                  <a:pt x="178038" y="2613025"/>
                </a:lnTo>
                <a:lnTo>
                  <a:pt x="188115" y="2671762"/>
                </a:lnTo>
                <a:lnTo>
                  <a:pt x="189795" y="2741612"/>
                </a:lnTo>
                <a:lnTo>
                  <a:pt x="188115" y="2809875"/>
                </a:lnTo>
                <a:lnTo>
                  <a:pt x="178038" y="2868612"/>
                </a:lnTo>
                <a:lnTo>
                  <a:pt x="167960" y="2922587"/>
                </a:lnTo>
                <a:lnTo>
                  <a:pt x="152844" y="2967037"/>
                </a:lnTo>
                <a:lnTo>
                  <a:pt x="134368" y="3009900"/>
                </a:lnTo>
                <a:lnTo>
                  <a:pt x="115893" y="3046412"/>
                </a:lnTo>
                <a:lnTo>
                  <a:pt x="95738" y="3084512"/>
                </a:lnTo>
                <a:lnTo>
                  <a:pt x="75583" y="3121025"/>
                </a:lnTo>
                <a:lnTo>
                  <a:pt x="55427" y="3160712"/>
                </a:lnTo>
                <a:lnTo>
                  <a:pt x="38632" y="3201987"/>
                </a:lnTo>
                <a:lnTo>
                  <a:pt x="23515" y="3248025"/>
                </a:lnTo>
                <a:lnTo>
                  <a:pt x="11758" y="3300412"/>
                </a:lnTo>
                <a:lnTo>
                  <a:pt x="3359" y="3360737"/>
                </a:lnTo>
                <a:lnTo>
                  <a:pt x="0" y="3427412"/>
                </a:lnTo>
                <a:lnTo>
                  <a:pt x="3359" y="3497262"/>
                </a:lnTo>
                <a:lnTo>
                  <a:pt x="11758" y="3557587"/>
                </a:lnTo>
                <a:lnTo>
                  <a:pt x="23515" y="3609975"/>
                </a:lnTo>
                <a:lnTo>
                  <a:pt x="38632" y="3656012"/>
                </a:lnTo>
                <a:lnTo>
                  <a:pt x="55427" y="3697287"/>
                </a:lnTo>
                <a:lnTo>
                  <a:pt x="75583" y="3736975"/>
                </a:lnTo>
                <a:lnTo>
                  <a:pt x="115893" y="3811587"/>
                </a:lnTo>
                <a:lnTo>
                  <a:pt x="134368" y="3848100"/>
                </a:lnTo>
                <a:lnTo>
                  <a:pt x="152844" y="3890962"/>
                </a:lnTo>
                <a:lnTo>
                  <a:pt x="167960" y="3935412"/>
                </a:lnTo>
                <a:lnTo>
                  <a:pt x="178038" y="3987800"/>
                </a:lnTo>
                <a:lnTo>
                  <a:pt x="188115" y="4048125"/>
                </a:lnTo>
                <a:lnTo>
                  <a:pt x="189795" y="4116387"/>
                </a:lnTo>
                <a:lnTo>
                  <a:pt x="188115" y="4186237"/>
                </a:lnTo>
                <a:lnTo>
                  <a:pt x="178038" y="4244975"/>
                </a:lnTo>
                <a:lnTo>
                  <a:pt x="167960" y="4297362"/>
                </a:lnTo>
                <a:lnTo>
                  <a:pt x="152844" y="4343400"/>
                </a:lnTo>
                <a:lnTo>
                  <a:pt x="134368" y="4386262"/>
                </a:lnTo>
                <a:lnTo>
                  <a:pt x="115893" y="4424362"/>
                </a:lnTo>
                <a:lnTo>
                  <a:pt x="75583" y="4498975"/>
                </a:lnTo>
                <a:lnTo>
                  <a:pt x="55427" y="4537075"/>
                </a:lnTo>
                <a:lnTo>
                  <a:pt x="38632" y="4579937"/>
                </a:lnTo>
                <a:lnTo>
                  <a:pt x="23515" y="4625975"/>
                </a:lnTo>
                <a:lnTo>
                  <a:pt x="11758" y="4678362"/>
                </a:lnTo>
                <a:lnTo>
                  <a:pt x="3359" y="4738687"/>
                </a:lnTo>
                <a:lnTo>
                  <a:pt x="0" y="4806950"/>
                </a:lnTo>
                <a:lnTo>
                  <a:pt x="3359" y="4875212"/>
                </a:lnTo>
                <a:lnTo>
                  <a:pt x="11758" y="4935537"/>
                </a:lnTo>
                <a:lnTo>
                  <a:pt x="23515" y="4987925"/>
                </a:lnTo>
                <a:lnTo>
                  <a:pt x="38632" y="5033962"/>
                </a:lnTo>
                <a:lnTo>
                  <a:pt x="55427" y="5075237"/>
                </a:lnTo>
                <a:lnTo>
                  <a:pt x="75583" y="5114925"/>
                </a:lnTo>
                <a:lnTo>
                  <a:pt x="95738" y="5149850"/>
                </a:lnTo>
                <a:lnTo>
                  <a:pt x="115893" y="5186362"/>
                </a:lnTo>
                <a:lnTo>
                  <a:pt x="134368" y="5226050"/>
                </a:lnTo>
                <a:lnTo>
                  <a:pt x="152844" y="5268912"/>
                </a:lnTo>
                <a:lnTo>
                  <a:pt x="167960" y="5313362"/>
                </a:lnTo>
                <a:lnTo>
                  <a:pt x="178038" y="5365750"/>
                </a:lnTo>
                <a:lnTo>
                  <a:pt x="188115" y="5426075"/>
                </a:lnTo>
                <a:lnTo>
                  <a:pt x="189795" y="5494337"/>
                </a:lnTo>
                <a:lnTo>
                  <a:pt x="188115" y="5562600"/>
                </a:lnTo>
                <a:lnTo>
                  <a:pt x="178038" y="5622925"/>
                </a:lnTo>
                <a:lnTo>
                  <a:pt x="167960" y="5675312"/>
                </a:lnTo>
                <a:lnTo>
                  <a:pt x="152844" y="5721350"/>
                </a:lnTo>
                <a:lnTo>
                  <a:pt x="134368" y="5762625"/>
                </a:lnTo>
                <a:lnTo>
                  <a:pt x="115893" y="5802312"/>
                </a:lnTo>
                <a:lnTo>
                  <a:pt x="95738" y="5840412"/>
                </a:lnTo>
                <a:lnTo>
                  <a:pt x="75583" y="5876925"/>
                </a:lnTo>
                <a:lnTo>
                  <a:pt x="55427" y="5915025"/>
                </a:lnTo>
                <a:lnTo>
                  <a:pt x="38632" y="5956300"/>
                </a:lnTo>
                <a:lnTo>
                  <a:pt x="23515" y="6003925"/>
                </a:lnTo>
                <a:lnTo>
                  <a:pt x="11758" y="6056312"/>
                </a:lnTo>
                <a:lnTo>
                  <a:pt x="3359" y="6113462"/>
                </a:lnTo>
                <a:lnTo>
                  <a:pt x="0" y="6183312"/>
                </a:lnTo>
                <a:lnTo>
                  <a:pt x="3359" y="6251575"/>
                </a:lnTo>
                <a:lnTo>
                  <a:pt x="11758" y="6311900"/>
                </a:lnTo>
                <a:lnTo>
                  <a:pt x="23515" y="6361112"/>
                </a:lnTo>
                <a:lnTo>
                  <a:pt x="38632" y="6407150"/>
                </a:lnTo>
                <a:lnTo>
                  <a:pt x="55427" y="6448425"/>
                </a:lnTo>
                <a:lnTo>
                  <a:pt x="73903" y="6488112"/>
                </a:lnTo>
                <a:lnTo>
                  <a:pt x="92379" y="6523037"/>
                </a:lnTo>
                <a:lnTo>
                  <a:pt x="112534" y="6561137"/>
                </a:lnTo>
                <a:lnTo>
                  <a:pt x="132689" y="6597650"/>
                </a:lnTo>
                <a:lnTo>
                  <a:pt x="149485" y="6640512"/>
                </a:lnTo>
                <a:lnTo>
                  <a:pt x="166281" y="6683375"/>
                </a:lnTo>
                <a:lnTo>
                  <a:pt x="176358" y="6735762"/>
                </a:lnTo>
                <a:lnTo>
                  <a:pt x="184756" y="6791325"/>
                </a:lnTo>
                <a:lnTo>
                  <a:pt x="189795" y="6858000"/>
                </a:lnTo>
                <a:lnTo>
                  <a:pt x="334173" y="6858000"/>
                </a:lnTo>
                <a:lnTo>
                  <a:pt x="334174" y="6858000"/>
                </a:lnTo>
                <a:lnTo>
                  <a:pt x="3459219" y="6858000"/>
                </a:lnTo>
                <a:lnTo>
                  <a:pt x="4417162" y="6858000"/>
                </a:lnTo>
                <a:lnTo>
                  <a:pt x="4838076" y="6858000"/>
                </a:lnTo>
                <a:close/>
              </a:path>
            </a:pathLst>
          </a:custGeom>
          <a:solidFill>
            <a:schemeClr val="accent1">
              <a:lumMod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5036E0B6-8D6E-5CBB-6377-1847944FB359}"/>
              </a:ext>
            </a:extLst>
          </p:cNvPr>
          <p:cNvSpPr>
            <a:spLocks noGrp="1"/>
          </p:cNvSpPr>
          <p:nvPr>
            <p:ph type="title"/>
          </p:nvPr>
        </p:nvSpPr>
        <p:spPr>
          <a:xfrm>
            <a:off x="765051" y="662400"/>
            <a:ext cx="3384000" cy="1492132"/>
          </a:xfrm>
        </p:spPr>
        <p:txBody>
          <a:bodyPr anchor="t">
            <a:normAutofit/>
          </a:bodyPr>
          <a:lstStyle/>
          <a:p>
            <a:r>
              <a:rPr lang="en-US" b="1">
                <a:solidFill>
                  <a:schemeClr val="bg1"/>
                </a:solidFill>
                <a:latin typeface="Calibri"/>
                <a:cs typeface="Calibri Light"/>
              </a:rPr>
              <a:t>Business Rules</a:t>
            </a:r>
          </a:p>
        </p:txBody>
      </p:sp>
      <p:sp>
        <p:nvSpPr>
          <p:cNvPr id="29" name="Content Placeholder 2">
            <a:extLst>
              <a:ext uri="{FF2B5EF4-FFF2-40B4-BE49-F238E27FC236}">
                <a16:creationId xmlns:a16="http://schemas.microsoft.com/office/drawing/2014/main" id="{FCFF73DD-A866-6824-9B4A-96A6F6F95EDC}"/>
              </a:ext>
            </a:extLst>
          </p:cNvPr>
          <p:cNvSpPr>
            <a:spLocks noGrp="1"/>
          </p:cNvSpPr>
          <p:nvPr>
            <p:ph idx="1"/>
          </p:nvPr>
        </p:nvSpPr>
        <p:spPr>
          <a:xfrm>
            <a:off x="765051" y="2286000"/>
            <a:ext cx="3384000" cy="3844800"/>
          </a:xfrm>
        </p:spPr>
        <p:txBody>
          <a:bodyPr vert="horz" lIns="91440" tIns="45720" rIns="91440" bIns="45720" rtlCol="0">
            <a:normAutofit/>
          </a:bodyPr>
          <a:lstStyle/>
          <a:p>
            <a:r>
              <a:rPr lang="en-US" sz="1100">
                <a:solidFill>
                  <a:schemeClr val="bg1">
                    <a:alpha val="60000"/>
                  </a:schemeClr>
                </a:solidFill>
                <a:cs typeface="Calibri"/>
              </a:rPr>
              <a:t>An </a:t>
            </a:r>
            <a:r>
              <a:rPr lang="en-US" sz="1100" b="1">
                <a:solidFill>
                  <a:schemeClr val="bg1">
                    <a:alpha val="60000"/>
                  </a:schemeClr>
                </a:solidFill>
                <a:cs typeface="Calibri"/>
              </a:rPr>
              <a:t>Employee </a:t>
            </a:r>
            <a:r>
              <a:rPr lang="en-US" sz="1100">
                <a:solidFill>
                  <a:schemeClr val="bg1">
                    <a:alpha val="60000"/>
                  </a:schemeClr>
                </a:solidFill>
                <a:cs typeface="Calibri"/>
              </a:rPr>
              <a:t>can create many </a:t>
            </a:r>
            <a:r>
              <a:rPr lang="en-US" sz="1100" b="1">
                <a:solidFill>
                  <a:schemeClr val="bg1">
                    <a:alpha val="60000"/>
                  </a:schemeClr>
                </a:solidFill>
                <a:cs typeface="Calibri"/>
              </a:rPr>
              <a:t>Invoices</a:t>
            </a:r>
          </a:p>
          <a:p>
            <a:r>
              <a:rPr lang="en-US" sz="1100">
                <a:solidFill>
                  <a:schemeClr val="bg1">
                    <a:alpha val="60000"/>
                  </a:schemeClr>
                </a:solidFill>
                <a:cs typeface="Calibri"/>
              </a:rPr>
              <a:t>An </a:t>
            </a:r>
            <a:r>
              <a:rPr lang="en-US" sz="1100" b="1">
                <a:solidFill>
                  <a:schemeClr val="bg1">
                    <a:alpha val="60000"/>
                  </a:schemeClr>
                </a:solidFill>
                <a:cs typeface="Calibri"/>
              </a:rPr>
              <a:t>Employee </a:t>
            </a:r>
            <a:r>
              <a:rPr lang="en-US" sz="1100">
                <a:solidFill>
                  <a:schemeClr val="bg1">
                    <a:alpha val="60000"/>
                  </a:schemeClr>
                </a:solidFill>
                <a:cs typeface="Calibri"/>
              </a:rPr>
              <a:t>can lead many </a:t>
            </a:r>
            <a:r>
              <a:rPr lang="en-US" sz="1100" b="1">
                <a:solidFill>
                  <a:schemeClr val="bg1">
                    <a:alpha val="60000"/>
                  </a:schemeClr>
                </a:solidFill>
                <a:cs typeface="Calibri"/>
              </a:rPr>
              <a:t>Treks</a:t>
            </a:r>
          </a:p>
          <a:p>
            <a:r>
              <a:rPr lang="en-US" sz="1100">
                <a:solidFill>
                  <a:schemeClr val="bg1">
                    <a:alpha val="60000"/>
                  </a:schemeClr>
                </a:solidFill>
                <a:cs typeface="Calibri"/>
              </a:rPr>
              <a:t>A </a:t>
            </a:r>
            <a:r>
              <a:rPr lang="en-US" sz="1100" b="1">
                <a:solidFill>
                  <a:schemeClr val="bg1">
                    <a:alpha val="60000"/>
                  </a:schemeClr>
                </a:solidFill>
                <a:cs typeface="Calibri"/>
              </a:rPr>
              <a:t>Customer </a:t>
            </a:r>
            <a:r>
              <a:rPr lang="en-US" sz="1100">
                <a:solidFill>
                  <a:schemeClr val="bg1">
                    <a:alpha val="60000"/>
                  </a:schemeClr>
                </a:solidFill>
                <a:cs typeface="Calibri"/>
              </a:rPr>
              <a:t>can have many </a:t>
            </a:r>
            <a:r>
              <a:rPr lang="en-US" sz="1100" b="1">
                <a:solidFill>
                  <a:schemeClr val="bg1">
                    <a:alpha val="60000"/>
                  </a:schemeClr>
                </a:solidFill>
                <a:cs typeface="Calibri"/>
              </a:rPr>
              <a:t>Invoices</a:t>
            </a:r>
          </a:p>
          <a:p>
            <a:r>
              <a:rPr lang="en-US" sz="1100">
                <a:solidFill>
                  <a:schemeClr val="bg1">
                    <a:alpha val="60000"/>
                  </a:schemeClr>
                </a:solidFill>
                <a:cs typeface="Calibri"/>
              </a:rPr>
              <a:t>A </a:t>
            </a:r>
            <a:r>
              <a:rPr lang="en-US" sz="1100" b="1">
                <a:solidFill>
                  <a:schemeClr val="bg1">
                    <a:alpha val="60000"/>
                  </a:schemeClr>
                </a:solidFill>
                <a:cs typeface="Calibri"/>
              </a:rPr>
              <a:t>Customer </a:t>
            </a:r>
            <a:r>
              <a:rPr lang="en-US" sz="1100">
                <a:solidFill>
                  <a:schemeClr val="bg1">
                    <a:alpha val="60000"/>
                  </a:schemeClr>
                </a:solidFill>
                <a:cs typeface="Calibri"/>
              </a:rPr>
              <a:t>can have many </a:t>
            </a:r>
            <a:r>
              <a:rPr lang="en-US" sz="1100" b="1">
                <a:solidFill>
                  <a:schemeClr val="bg1">
                    <a:alpha val="60000"/>
                  </a:schemeClr>
                </a:solidFill>
                <a:cs typeface="Calibri"/>
              </a:rPr>
              <a:t>Equipment Rentals</a:t>
            </a:r>
          </a:p>
          <a:p>
            <a:r>
              <a:rPr lang="en-US" sz="1100">
                <a:solidFill>
                  <a:schemeClr val="bg1">
                    <a:alpha val="60000"/>
                  </a:schemeClr>
                </a:solidFill>
                <a:cs typeface="Calibri"/>
              </a:rPr>
              <a:t>A </a:t>
            </a:r>
            <a:r>
              <a:rPr lang="en-US" sz="1100" b="1">
                <a:solidFill>
                  <a:schemeClr val="bg1">
                    <a:alpha val="60000"/>
                  </a:schemeClr>
                </a:solidFill>
                <a:cs typeface="Calibri"/>
              </a:rPr>
              <a:t>Customer </a:t>
            </a:r>
            <a:r>
              <a:rPr lang="en-US" sz="1100">
                <a:solidFill>
                  <a:schemeClr val="bg1">
                    <a:alpha val="60000"/>
                  </a:schemeClr>
                </a:solidFill>
                <a:cs typeface="Calibri"/>
              </a:rPr>
              <a:t>can have many </a:t>
            </a:r>
            <a:r>
              <a:rPr lang="en-US" sz="1100" b="1">
                <a:solidFill>
                  <a:schemeClr val="bg1">
                    <a:alpha val="60000"/>
                  </a:schemeClr>
                </a:solidFill>
                <a:cs typeface="Calibri"/>
              </a:rPr>
              <a:t>Equipment Purchases</a:t>
            </a:r>
          </a:p>
          <a:p>
            <a:r>
              <a:rPr lang="en-US" sz="1100">
                <a:solidFill>
                  <a:schemeClr val="bg1">
                    <a:alpha val="60000"/>
                  </a:schemeClr>
                </a:solidFill>
                <a:cs typeface="Calibri"/>
              </a:rPr>
              <a:t>An </a:t>
            </a:r>
            <a:r>
              <a:rPr lang="en-US" sz="1100" b="1">
                <a:solidFill>
                  <a:schemeClr val="bg1">
                    <a:alpha val="60000"/>
                  </a:schemeClr>
                </a:solidFill>
                <a:cs typeface="Calibri"/>
              </a:rPr>
              <a:t>Invoice </a:t>
            </a:r>
            <a:r>
              <a:rPr lang="en-US" sz="1100">
                <a:solidFill>
                  <a:schemeClr val="bg1">
                    <a:alpha val="60000"/>
                  </a:schemeClr>
                </a:solidFill>
                <a:cs typeface="Calibri"/>
              </a:rPr>
              <a:t>can have many </a:t>
            </a:r>
            <a:r>
              <a:rPr lang="en-US" sz="1100" b="1">
                <a:solidFill>
                  <a:schemeClr val="bg1">
                    <a:alpha val="60000"/>
                  </a:schemeClr>
                </a:solidFill>
                <a:cs typeface="Calibri"/>
              </a:rPr>
              <a:t>Treks</a:t>
            </a:r>
          </a:p>
          <a:p>
            <a:r>
              <a:rPr lang="en-US" sz="1100">
                <a:solidFill>
                  <a:schemeClr val="bg1">
                    <a:alpha val="60000"/>
                  </a:schemeClr>
                </a:solidFill>
                <a:cs typeface="Calibri"/>
              </a:rPr>
              <a:t>An </a:t>
            </a:r>
            <a:r>
              <a:rPr lang="en-US" sz="1100" b="1">
                <a:solidFill>
                  <a:schemeClr val="bg1">
                    <a:alpha val="60000"/>
                  </a:schemeClr>
                </a:solidFill>
                <a:cs typeface="Calibri"/>
              </a:rPr>
              <a:t>Invoice </a:t>
            </a:r>
            <a:r>
              <a:rPr lang="en-US" sz="1100">
                <a:solidFill>
                  <a:schemeClr val="bg1">
                    <a:alpha val="60000"/>
                  </a:schemeClr>
                </a:solidFill>
                <a:cs typeface="Calibri"/>
              </a:rPr>
              <a:t>can have many </a:t>
            </a:r>
            <a:r>
              <a:rPr lang="en-US" sz="1100" b="1">
                <a:solidFill>
                  <a:schemeClr val="bg1">
                    <a:alpha val="60000"/>
                  </a:schemeClr>
                </a:solidFill>
                <a:cs typeface="Calibri"/>
              </a:rPr>
              <a:t>Equipment Rentals</a:t>
            </a:r>
          </a:p>
          <a:p>
            <a:r>
              <a:rPr lang="en-US" sz="1100">
                <a:solidFill>
                  <a:schemeClr val="bg1">
                    <a:alpha val="60000"/>
                  </a:schemeClr>
                </a:solidFill>
                <a:cs typeface="Calibri"/>
              </a:rPr>
              <a:t>An </a:t>
            </a:r>
            <a:r>
              <a:rPr lang="en-US" sz="1100" b="1">
                <a:solidFill>
                  <a:schemeClr val="bg1">
                    <a:alpha val="60000"/>
                  </a:schemeClr>
                </a:solidFill>
                <a:cs typeface="Calibri"/>
              </a:rPr>
              <a:t>Invoice </a:t>
            </a:r>
            <a:r>
              <a:rPr lang="en-US" sz="1100">
                <a:solidFill>
                  <a:schemeClr val="bg1">
                    <a:alpha val="60000"/>
                  </a:schemeClr>
                </a:solidFill>
                <a:cs typeface="Calibri"/>
              </a:rPr>
              <a:t>can have many </a:t>
            </a:r>
            <a:r>
              <a:rPr lang="en-US" sz="1100" b="1">
                <a:solidFill>
                  <a:schemeClr val="bg1">
                    <a:alpha val="60000"/>
                  </a:schemeClr>
                </a:solidFill>
                <a:cs typeface="Calibri"/>
              </a:rPr>
              <a:t>Equipment Purchases</a:t>
            </a:r>
          </a:p>
          <a:p>
            <a:r>
              <a:rPr lang="en-US" sz="1100">
                <a:solidFill>
                  <a:schemeClr val="bg1">
                    <a:alpha val="60000"/>
                  </a:schemeClr>
                </a:solidFill>
                <a:cs typeface="Calibri"/>
              </a:rPr>
              <a:t>An </a:t>
            </a:r>
            <a:r>
              <a:rPr lang="en-US" sz="1100" b="1">
                <a:solidFill>
                  <a:schemeClr val="bg1">
                    <a:alpha val="60000"/>
                  </a:schemeClr>
                </a:solidFill>
                <a:cs typeface="Calibri"/>
              </a:rPr>
              <a:t>Equipment Inventory</a:t>
            </a:r>
            <a:r>
              <a:rPr lang="en-US" sz="1100">
                <a:solidFill>
                  <a:schemeClr val="bg1">
                    <a:alpha val="60000"/>
                  </a:schemeClr>
                </a:solidFill>
                <a:cs typeface="Calibri"/>
              </a:rPr>
              <a:t> can have many </a:t>
            </a:r>
            <a:r>
              <a:rPr lang="en-US" sz="1100" b="1">
                <a:solidFill>
                  <a:schemeClr val="bg1">
                    <a:alpha val="60000"/>
                  </a:schemeClr>
                </a:solidFill>
                <a:cs typeface="Calibri"/>
              </a:rPr>
              <a:t>Equipment Rentals</a:t>
            </a:r>
          </a:p>
          <a:p>
            <a:r>
              <a:rPr lang="en-US" sz="1100">
                <a:solidFill>
                  <a:schemeClr val="bg1">
                    <a:alpha val="60000"/>
                  </a:schemeClr>
                </a:solidFill>
                <a:ea typeface="+mn-lt"/>
                <a:cs typeface="+mn-lt"/>
              </a:rPr>
              <a:t>An </a:t>
            </a:r>
            <a:r>
              <a:rPr lang="en-US" sz="1100" b="1">
                <a:solidFill>
                  <a:schemeClr val="bg1">
                    <a:alpha val="60000"/>
                  </a:schemeClr>
                </a:solidFill>
                <a:ea typeface="+mn-lt"/>
                <a:cs typeface="+mn-lt"/>
              </a:rPr>
              <a:t>Equipment Inventory</a:t>
            </a:r>
            <a:r>
              <a:rPr lang="en-US" sz="1100">
                <a:solidFill>
                  <a:schemeClr val="bg1">
                    <a:alpha val="60000"/>
                  </a:schemeClr>
                </a:solidFill>
                <a:ea typeface="+mn-lt"/>
                <a:cs typeface="+mn-lt"/>
              </a:rPr>
              <a:t> can have many </a:t>
            </a:r>
            <a:r>
              <a:rPr lang="en-US" sz="1100" b="1">
                <a:solidFill>
                  <a:schemeClr val="bg1">
                    <a:alpha val="60000"/>
                  </a:schemeClr>
                </a:solidFill>
                <a:ea typeface="+mn-lt"/>
                <a:cs typeface="+mn-lt"/>
              </a:rPr>
              <a:t>Equipment Purchases</a:t>
            </a:r>
            <a:endParaRPr lang="en-US" sz="1100" b="1">
              <a:solidFill>
                <a:schemeClr val="bg1">
                  <a:alpha val="60000"/>
                </a:schemeClr>
              </a:solidFill>
              <a:cs typeface="Calibri"/>
            </a:endParaRPr>
          </a:p>
          <a:p>
            <a:endParaRPr lang="en-US" sz="1100" b="1">
              <a:solidFill>
                <a:schemeClr val="bg1">
                  <a:alpha val="60000"/>
                </a:schemeClr>
              </a:solidFill>
              <a:cs typeface="Calibri"/>
            </a:endParaRPr>
          </a:p>
        </p:txBody>
      </p:sp>
      <p:pic>
        <p:nvPicPr>
          <p:cNvPr id="31" name="Graphic 6">
            <a:extLst>
              <a:ext uri="{FF2B5EF4-FFF2-40B4-BE49-F238E27FC236}">
                <a16:creationId xmlns:a16="http://schemas.microsoft.com/office/drawing/2014/main" id="{C12C0D14-DB3C-3E44-3B5F-6C8319424A9D}"/>
              </a:ext>
            </a:extLst>
          </p:cNvPr>
          <p:cNvPicPr>
            <a:picLocks noChangeAspect="1"/>
          </p:cNvPicPr>
          <p:nvPr/>
        </p:nvPicPr>
        <p:blipFill>
          <a:blip r:embed="rId2"/>
          <a:stretch>
            <a:fillRect/>
          </a:stretch>
        </p:blipFill>
        <p:spPr>
          <a:xfrm>
            <a:off x="5810548" y="1144540"/>
            <a:ext cx="5082030" cy="3910492"/>
          </a:xfrm>
          <a:prstGeom prst="rect">
            <a:avLst/>
          </a:prstGeom>
        </p:spPr>
      </p:pic>
    </p:spTree>
    <p:extLst>
      <p:ext uri="{BB962C8B-B14F-4D97-AF65-F5344CB8AC3E}">
        <p14:creationId xmlns:p14="http://schemas.microsoft.com/office/powerpoint/2010/main" val="13682811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1F2119-B936-5D48-CC1B-A7CE5E5EDA09}"/>
              </a:ext>
            </a:extLst>
          </p:cNvPr>
          <p:cNvSpPr>
            <a:spLocks noGrp="1"/>
          </p:cNvSpPr>
          <p:nvPr>
            <p:ph type="title"/>
          </p:nvPr>
        </p:nvSpPr>
        <p:spPr/>
        <p:txBody>
          <a:bodyPr>
            <a:normAutofit/>
          </a:bodyPr>
          <a:lstStyle/>
          <a:p>
            <a:r>
              <a:rPr lang="en-US" sz="6000" b="1" dirty="0">
                <a:latin typeface="Calibri"/>
                <a:cs typeface="Calibri Light"/>
              </a:rPr>
              <a:t>Reports Description</a:t>
            </a:r>
            <a:endParaRPr lang="en-US" sz="6000" b="1" dirty="0">
              <a:latin typeface="Calibri"/>
              <a:cs typeface="Calibri"/>
            </a:endParaRPr>
          </a:p>
        </p:txBody>
      </p:sp>
      <p:sp>
        <p:nvSpPr>
          <p:cNvPr id="3" name="Content Placeholder 2">
            <a:extLst>
              <a:ext uri="{FF2B5EF4-FFF2-40B4-BE49-F238E27FC236}">
                <a16:creationId xmlns:a16="http://schemas.microsoft.com/office/drawing/2014/main" id="{E8D90747-8EDF-080F-FCF4-231AF102DD02}"/>
              </a:ext>
            </a:extLst>
          </p:cNvPr>
          <p:cNvSpPr>
            <a:spLocks noGrp="1"/>
          </p:cNvSpPr>
          <p:nvPr>
            <p:ph idx="1"/>
          </p:nvPr>
        </p:nvSpPr>
        <p:spPr/>
        <p:txBody>
          <a:bodyPr vert="horz" lIns="91440" tIns="45720" rIns="91440" bIns="45720" rtlCol="0" anchor="t">
            <a:normAutofit/>
          </a:bodyPr>
          <a:lstStyle/>
          <a:p>
            <a:pPr marL="0" indent="0">
              <a:buNone/>
            </a:pPr>
            <a:r>
              <a:rPr lang="en-US" b="1" dirty="0">
                <a:ea typeface="+mn-lt"/>
                <a:cs typeface="+mn-lt"/>
              </a:rPr>
              <a:t>Report 1</a:t>
            </a:r>
            <a:r>
              <a:rPr lang="en-US" dirty="0">
                <a:ea typeface="+mn-lt"/>
                <a:cs typeface="+mn-lt"/>
              </a:rPr>
              <a:t>:  Report One collects the data from Outland Adventure’s previous three years to determine if the total equipment sales for each year are significant enough to continue to sell equipment.</a:t>
            </a:r>
            <a:endParaRPr lang="en-US" dirty="0"/>
          </a:p>
          <a:p>
            <a:pPr marL="0" indent="0">
              <a:buNone/>
            </a:pPr>
            <a:r>
              <a:rPr lang="en-US" b="1" dirty="0">
                <a:ea typeface="+mn-lt"/>
                <a:cs typeface="+mn-lt"/>
              </a:rPr>
              <a:t>Report 2</a:t>
            </a:r>
            <a:r>
              <a:rPr lang="en-US" dirty="0">
                <a:ea typeface="+mn-lt"/>
                <a:cs typeface="+mn-lt"/>
              </a:rPr>
              <a:t>: The percentage of the trips booked is determined by accumulating the total number of customers that booked the trip versus the number of openings for that trip. The report separates the percentage of how booked each trip was by year.</a:t>
            </a:r>
            <a:endParaRPr lang="en-US">
              <a:ea typeface="+mn-lt"/>
              <a:cs typeface="+mn-lt"/>
            </a:endParaRPr>
          </a:p>
          <a:p>
            <a:pPr marL="0" indent="0">
              <a:buNone/>
            </a:pPr>
            <a:r>
              <a:rPr lang="en-US" b="1" dirty="0">
                <a:ea typeface="+mn-lt"/>
                <a:cs typeface="+mn-lt"/>
              </a:rPr>
              <a:t>Report 3</a:t>
            </a:r>
            <a:r>
              <a:rPr lang="en-US" dirty="0">
                <a:ea typeface="+mn-lt"/>
                <a:cs typeface="+mn-lt"/>
              </a:rPr>
              <a:t>: Report three collects the data on equipment age in inventory and displays any equipment that has a period over 5 years. </a:t>
            </a:r>
          </a:p>
          <a:p>
            <a:pPr marL="0" indent="0">
              <a:buNone/>
            </a:pPr>
            <a:endParaRPr lang="en-US" dirty="0">
              <a:cs typeface="Calibri"/>
            </a:endParaRPr>
          </a:p>
          <a:p>
            <a:endParaRPr lang="en-US" dirty="0">
              <a:cs typeface="Calibri"/>
            </a:endParaRPr>
          </a:p>
        </p:txBody>
      </p:sp>
    </p:spTree>
    <p:extLst>
      <p:ext uri="{BB962C8B-B14F-4D97-AF65-F5344CB8AC3E}">
        <p14:creationId xmlns:p14="http://schemas.microsoft.com/office/powerpoint/2010/main" val="32551954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8EEA5-5657-1575-8A7D-9AD83F69C753}"/>
              </a:ext>
            </a:extLst>
          </p:cNvPr>
          <p:cNvSpPr>
            <a:spLocks noGrp="1"/>
          </p:cNvSpPr>
          <p:nvPr>
            <p:ph type="title"/>
          </p:nvPr>
        </p:nvSpPr>
        <p:spPr>
          <a:xfrm>
            <a:off x="648929" y="629266"/>
            <a:ext cx="4944152" cy="1622321"/>
          </a:xfrm>
        </p:spPr>
        <p:txBody>
          <a:bodyPr>
            <a:normAutofit/>
          </a:bodyPr>
          <a:lstStyle/>
          <a:p>
            <a:r>
              <a:rPr lang="en-US" dirty="0">
                <a:cs typeface="Calibri Light"/>
              </a:rPr>
              <a:t>Report One</a:t>
            </a:r>
            <a:endParaRPr lang="en-US" dirty="0"/>
          </a:p>
        </p:txBody>
      </p:sp>
      <p:sp>
        <p:nvSpPr>
          <p:cNvPr id="3" name="Content Placeholder 2">
            <a:extLst>
              <a:ext uri="{FF2B5EF4-FFF2-40B4-BE49-F238E27FC236}">
                <a16:creationId xmlns:a16="http://schemas.microsoft.com/office/drawing/2014/main" id="{0DF81201-4801-CBAC-CEB9-F91CB4973130}"/>
              </a:ext>
            </a:extLst>
          </p:cNvPr>
          <p:cNvSpPr>
            <a:spLocks noGrp="1"/>
          </p:cNvSpPr>
          <p:nvPr>
            <p:ph idx="1"/>
          </p:nvPr>
        </p:nvSpPr>
        <p:spPr>
          <a:xfrm>
            <a:off x="648930" y="2438400"/>
            <a:ext cx="4944151" cy="3785419"/>
          </a:xfrm>
        </p:spPr>
        <p:txBody>
          <a:bodyPr vert="horz" lIns="91440" tIns="45720" rIns="91440" bIns="45720" rtlCol="0" anchor="t">
            <a:normAutofit/>
          </a:bodyPr>
          <a:lstStyle/>
          <a:p>
            <a:r>
              <a:rPr lang="en-US" sz="2200" dirty="0">
                <a:ea typeface="+mn-lt"/>
                <a:cs typeface="+mn-lt"/>
              </a:rPr>
              <a:t>Do enough customers buy equipment to keep equipment sales? </a:t>
            </a:r>
            <a:endParaRPr lang="en-US" sz="2200" dirty="0">
              <a:cs typeface="Calibri" panose="020F0502020204030204"/>
            </a:endParaRPr>
          </a:p>
          <a:p>
            <a:r>
              <a:rPr lang="en-US" sz="2200" dirty="0">
                <a:ea typeface="+mn-lt"/>
                <a:cs typeface="+mn-lt"/>
              </a:rPr>
              <a:t> The report shows the total amount of sales for each year has increased.  </a:t>
            </a:r>
            <a:endParaRPr lang="en-US" sz="2200" dirty="0">
              <a:cs typeface="Calibri"/>
            </a:endParaRPr>
          </a:p>
          <a:p>
            <a:endParaRPr lang="en-US" sz="2200">
              <a:cs typeface="Calibri"/>
            </a:endParaRPr>
          </a:p>
        </p:txBody>
      </p:sp>
      <p:sp>
        <p:nvSpPr>
          <p:cNvPr id="9" name="Rectangle 8">
            <a:extLst>
              <a:ext uri="{FF2B5EF4-FFF2-40B4-BE49-F238E27FC236}">
                <a16:creationId xmlns:a16="http://schemas.microsoft.com/office/drawing/2014/main" id="{46F7435D-E3DB-47B1-BA61-B00ACC83A9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2950" y="0"/>
            <a:ext cx="6099050"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9">
            <a:extLst>
              <a:ext uri="{FF2B5EF4-FFF2-40B4-BE49-F238E27FC236}">
                <a16:creationId xmlns:a16="http://schemas.microsoft.com/office/drawing/2014/main" id="{F263A0B5-F8C4-4116-809F-78A768EA79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77582" y="557784"/>
            <a:ext cx="5130204"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Text&#10;&#10;Description automatically generated">
            <a:extLst>
              <a:ext uri="{FF2B5EF4-FFF2-40B4-BE49-F238E27FC236}">
                <a16:creationId xmlns:a16="http://schemas.microsoft.com/office/drawing/2014/main" id="{731333C0-6016-9BE9-D0B3-965BB96A062A}"/>
              </a:ext>
            </a:extLst>
          </p:cNvPr>
          <p:cNvPicPr>
            <a:picLocks noChangeAspect="1"/>
          </p:cNvPicPr>
          <p:nvPr/>
        </p:nvPicPr>
        <p:blipFill>
          <a:blip r:embed="rId2"/>
          <a:stretch>
            <a:fillRect/>
          </a:stretch>
        </p:blipFill>
        <p:spPr>
          <a:xfrm>
            <a:off x="7163852" y="833418"/>
            <a:ext cx="3957245" cy="5187917"/>
          </a:xfrm>
          <a:prstGeom prst="rect">
            <a:avLst/>
          </a:prstGeom>
          <a:effectLst/>
        </p:spPr>
      </p:pic>
    </p:spTree>
    <p:extLst>
      <p:ext uri="{BB962C8B-B14F-4D97-AF65-F5344CB8AC3E}">
        <p14:creationId xmlns:p14="http://schemas.microsoft.com/office/powerpoint/2010/main" val="36310970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572EC832-9A70-492C-866D-2F7C919B12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7BE05F7-194A-2D39-CFAC-002CC6D17533}"/>
              </a:ext>
            </a:extLst>
          </p:cNvPr>
          <p:cNvSpPr>
            <a:spLocks noGrp="1"/>
          </p:cNvSpPr>
          <p:nvPr>
            <p:ph type="title"/>
          </p:nvPr>
        </p:nvSpPr>
        <p:spPr>
          <a:xfrm>
            <a:off x="6577009" y="178270"/>
            <a:ext cx="3527117" cy="593491"/>
          </a:xfrm>
        </p:spPr>
        <p:txBody>
          <a:bodyPr vert="horz" lIns="91440" tIns="45720" rIns="91440" bIns="45720" rtlCol="0" anchor="b">
            <a:normAutofit/>
          </a:bodyPr>
          <a:lstStyle/>
          <a:p>
            <a:pPr algn="ctr"/>
            <a:r>
              <a:rPr lang="en-US" sz="3200" b="1" dirty="0"/>
              <a:t>Report Two</a:t>
            </a:r>
            <a:endParaRPr lang="en-US" sz="3200" b="1" dirty="0">
              <a:cs typeface="Calibri Light"/>
            </a:endParaRPr>
          </a:p>
        </p:txBody>
      </p:sp>
      <p:sp>
        <p:nvSpPr>
          <p:cNvPr id="15" name="Rectangle 14">
            <a:extLst>
              <a:ext uri="{FF2B5EF4-FFF2-40B4-BE49-F238E27FC236}">
                <a16:creationId xmlns:a16="http://schemas.microsoft.com/office/drawing/2014/main" id="{77D859EF-0C2A-487B-A0C6-A8276E48DD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6038"/>
            <a:ext cx="5040655" cy="6043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3276E0C7-D588-440B-8F4A-876392DB71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43658" y="3396997"/>
            <a:ext cx="6858002" cy="64008"/>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8" descr="A picture containing graphical user interface&#10;&#10;Description automatically generated">
            <a:extLst>
              <a:ext uri="{FF2B5EF4-FFF2-40B4-BE49-F238E27FC236}">
                <a16:creationId xmlns:a16="http://schemas.microsoft.com/office/drawing/2014/main" id="{FAD9BA6C-0E12-50D3-BA4A-C86EE6BA494C}"/>
              </a:ext>
            </a:extLst>
          </p:cNvPr>
          <p:cNvPicPr>
            <a:picLocks noChangeAspect="1"/>
          </p:cNvPicPr>
          <p:nvPr/>
        </p:nvPicPr>
        <p:blipFill>
          <a:blip r:embed="rId2"/>
          <a:stretch>
            <a:fillRect/>
          </a:stretch>
        </p:blipFill>
        <p:spPr>
          <a:xfrm>
            <a:off x="5469838" y="779300"/>
            <a:ext cx="6463230" cy="1106173"/>
          </a:xfrm>
          <a:prstGeom prst="rect">
            <a:avLst/>
          </a:prstGeom>
        </p:spPr>
      </p:pic>
      <p:pic>
        <p:nvPicPr>
          <p:cNvPr id="7" name="Picture 7" descr="A picture containing diagram&#10;&#10;Description automatically generated">
            <a:extLst>
              <a:ext uri="{FF2B5EF4-FFF2-40B4-BE49-F238E27FC236}">
                <a16:creationId xmlns:a16="http://schemas.microsoft.com/office/drawing/2014/main" id="{1320ADD7-4966-15B8-8E4E-B1426146AD18}"/>
              </a:ext>
            </a:extLst>
          </p:cNvPr>
          <p:cNvPicPr>
            <a:picLocks noChangeAspect="1"/>
          </p:cNvPicPr>
          <p:nvPr/>
        </p:nvPicPr>
        <p:blipFill>
          <a:blip r:embed="rId3"/>
          <a:stretch>
            <a:fillRect/>
          </a:stretch>
        </p:blipFill>
        <p:spPr>
          <a:xfrm>
            <a:off x="5354819" y="2859499"/>
            <a:ext cx="6578249" cy="1086404"/>
          </a:xfrm>
          <a:prstGeom prst="rect">
            <a:avLst/>
          </a:prstGeom>
        </p:spPr>
      </p:pic>
      <p:sp>
        <p:nvSpPr>
          <p:cNvPr id="19" name="Rectangle 18">
            <a:extLst>
              <a:ext uri="{FF2B5EF4-FFF2-40B4-BE49-F238E27FC236}">
                <a16:creationId xmlns:a16="http://schemas.microsoft.com/office/drawing/2014/main" id="{EDB19A81-C621-40A1-87E0-015F982C48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214110"/>
            <a:ext cx="5040655" cy="6043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6" descr="A picture containing diagram&#10;&#10;Description automatically generated">
            <a:extLst>
              <a:ext uri="{FF2B5EF4-FFF2-40B4-BE49-F238E27FC236}">
                <a16:creationId xmlns:a16="http://schemas.microsoft.com/office/drawing/2014/main" id="{CC07237A-6FAB-7DF5-0C9B-28305116CA51}"/>
              </a:ext>
            </a:extLst>
          </p:cNvPr>
          <p:cNvPicPr>
            <a:picLocks noChangeAspect="1"/>
          </p:cNvPicPr>
          <p:nvPr/>
        </p:nvPicPr>
        <p:blipFill>
          <a:blip r:embed="rId4"/>
          <a:stretch>
            <a:fillRect/>
          </a:stretch>
        </p:blipFill>
        <p:spPr>
          <a:xfrm>
            <a:off x="5340442" y="4940142"/>
            <a:ext cx="6592626" cy="1051369"/>
          </a:xfrm>
          <a:prstGeom prst="rect">
            <a:avLst/>
          </a:prstGeom>
        </p:spPr>
      </p:pic>
      <p:sp>
        <p:nvSpPr>
          <p:cNvPr id="21" name="Rectangle 20">
            <a:extLst>
              <a:ext uri="{FF2B5EF4-FFF2-40B4-BE49-F238E27FC236}">
                <a16:creationId xmlns:a16="http://schemas.microsoft.com/office/drawing/2014/main" id="{08C88EF9-EB79-4273-9666-FEC4E6F7CE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36071" y="3396995"/>
            <a:ext cx="6858002" cy="64008"/>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D108BD3B-FFA1-C862-59D7-3C9DA1CFFA02}"/>
              </a:ext>
            </a:extLst>
          </p:cNvPr>
          <p:cNvSpPr>
            <a:spLocks noGrp="1"/>
          </p:cNvSpPr>
          <p:nvPr>
            <p:ph idx="1"/>
          </p:nvPr>
        </p:nvSpPr>
        <p:spPr>
          <a:xfrm>
            <a:off x="754180" y="2099828"/>
            <a:ext cx="3527117" cy="2019288"/>
          </a:xfrm>
        </p:spPr>
        <p:txBody>
          <a:bodyPr vert="horz" lIns="91440" tIns="45720" rIns="91440" bIns="45720" rtlCol="0" anchor="t">
            <a:normAutofit/>
          </a:bodyPr>
          <a:lstStyle/>
          <a:p>
            <a:pPr algn="ctr">
              <a:buNone/>
            </a:pPr>
            <a:r>
              <a:rPr lang="en-US" sz="1800" b="1" dirty="0">
                <a:ea typeface="+mn-lt"/>
                <a:cs typeface="+mn-lt"/>
              </a:rPr>
              <a:t>African Treks </a:t>
            </a:r>
            <a:endParaRPr lang="en-US" sz="1800" b="1"/>
          </a:p>
          <a:p>
            <a:pPr marL="0" indent="0" algn="ctr">
              <a:buNone/>
            </a:pPr>
            <a:r>
              <a:rPr lang="en-US" sz="1600" dirty="0">
                <a:ea typeface="+mn-lt"/>
                <a:cs typeface="+mn-lt"/>
              </a:rPr>
              <a:t>Report two collects the data from Outland Adventure’s trek bookings.  The report displays a downward trend in trips to Mt. Kilimanjaro and Mt. </a:t>
            </a:r>
            <a:r>
              <a:rPr lang="en-US" sz="1600" dirty="0" err="1">
                <a:ea typeface="+mn-lt"/>
                <a:cs typeface="+mn-lt"/>
              </a:rPr>
              <a:t>Olokwe</a:t>
            </a:r>
            <a:r>
              <a:rPr lang="en-US" sz="1600" dirty="0">
                <a:ea typeface="+mn-lt"/>
                <a:cs typeface="+mn-lt"/>
              </a:rPr>
              <a:t> in Africa. </a:t>
            </a:r>
            <a:endParaRPr lang="en-US" dirty="0"/>
          </a:p>
        </p:txBody>
      </p:sp>
    </p:spTree>
    <p:extLst>
      <p:ext uri="{BB962C8B-B14F-4D97-AF65-F5344CB8AC3E}">
        <p14:creationId xmlns:p14="http://schemas.microsoft.com/office/powerpoint/2010/main" val="3391920255"/>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docProps/app.xml><?xml version="1.0" encoding="utf-8"?>
<Properties xmlns="http://schemas.openxmlformats.org/officeDocument/2006/extended-properties" xmlns:vt="http://schemas.openxmlformats.org/officeDocument/2006/docPropsVTypes">
  <Template>office theme</Template>
  <TotalTime>0</TotalTime>
  <Words>0</Words>
  <Application>Microsoft Office PowerPoint</Application>
  <PresentationFormat>Widescreen</PresentationFormat>
  <Paragraphs>0</Paragraphs>
  <Slides>13</Slides>
  <Notes>0</Notes>
  <HiddenSlides>0</HiddenSlides>
  <MMClips>0</MMClips>
  <ScaleCrop>false</ScaleCrop>
  <HeadingPairs>
    <vt:vector size="4" baseType="variant">
      <vt:variant>
        <vt:lpstr>Theme</vt:lpstr>
      </vt:variant>
      <vt:variant>
        <vt:i4>2</vt:i4>
      </vt:variant>
      <vt:variant>
        <vt:lpstr>Slide Titles</vt:lpstr>
      </vt:variant>
      <vt:variant>
        <vt:i4>13</vt:i4>
      </vt:variant>
    </vt:vector>
  </HeadingPairs>
  <TitlesOfParts>
    <vt:vector size="15" baseType="lpstr">
      <vt:lpstr>office theme</vt:lpstr>
      <vt:lpstr>Office Theme</vt:lpstr>
      <vt:lpstr>Team Bravo</vt:lpstr>
      <vt:lpstr>Introductions</vt:lpstr>
      <vt:lpstr>Mission</vt:lpstr>
      <vt:lpstr>Brief Description of Case Study</vt:lpstr>
      <vt:lpstr>Entity Relationship Diagram</vt:lpstr>
      <vt:lpstr>Business Rules</vt:lpstr>
      <vt:lpstr>Reports Description</vt:lpstr>
      <vt:lpstr>Report One</vt:lpstr>
      <vt:lpstr>Report Two</vt:lpstr>
      <vt:lpstr>Report Two Continued</vt:lpstr>
      <vt:lpstr>Report Two Continued</vt:lpstr>
      <vt:lpstr>Report Three </vt:lpstr>
      <vt:lpstr>Thank you,   Team Bravo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
  <cp:revision>381</cp:revision>
  <dcterms:created xsi:type="dcterms:W3CDTF">2023-03-03T12:12:24Z</dcterms:created>
  <dcterms:modified xsi:type="dcterms:W3CDTF">2023-03-04T22:52:04Z</dcterms:modified>
</cp:coreProperties>
</file>